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313" r:id="rId5"/>
    <p:sldId id="353" r:id="rId6"/>
    <p:sldId id="351" r:id="rId7"/>
    <p:sldId id="354" r:id="rId8"/>
    <p:sldId id="268" r:id="rId9"/>
    <p:sldId id="367" r:id="rId10"/>
    <p:sldId id="366" r:id="rId11"/>
    <p:sldId id="284" r:id="rId12"/>
    <p:sldId id="371" r:id="rId13"/>
    <p:sldId id="364" r:id="rId14"/>
    <p:sldId id="372" r:id="rId15"/>
    <p:sldId id="317" r:id="rId16"/>
    <p:sldId id="369" r:id="rId17"/>
    <p:sldId id="290" r:id="rId18"/>
    <p:sldId id="373" r:id="rId19"/>
    <p:sldId id="374" r:id="rId20"/>
    <p:sldId id="375" r:id="rId21"/>
    <p:sldId id="376" r:id="rId22"/>
    <p:sldId id="377" r:id="rId23"/>
    <p:sldId id="378" r:id="rId24"/>
    <p:sldId id="379" r:id="rId25"/>
    <p:sldId id="380" r:id="rId26"/>
    <p:sldId id="316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CDC4"/>
    <a:srgbClr val="FF5A6E"/>
    <a:srgbClr val="ABE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5074" autoAdjust="0"/>
  </p:normalViewPr>
  <p:slideViewPr>
    <p:cSldViewPr>
      <p:cViewPr>
        <p:scale>
          <a:sx n="33" d="100"/>
          <a:sy n="33" d="100"/>
        </p:scale>
        <p:origin x="1157" y="8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7B441-5FB0-4885-9345-8B79F269C76D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641D8-F5F0-4C7D-97B1-4FE4F202C3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09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41D8-F5F0-4C7D-97B1-4FE4F202C3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56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microsoft.com/office/2007/relationships/hdphoto" Target="../media/hdphoto1.wdp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29501" y="-4767912"/>
            <a:ext cx="13351839" cy="13897187"/>
            <a:chOff x="-1129501" y="-4767912"/>
            <a:chExt cx="13351839" cy="138971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29501" y="-4767912"/>
              <a:ext cx="13351839" cy="138971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33333" y="2504491"/>
            <a:ext cx="11590747" cy="11590747"/>
            <a:chOff x="8533333" y="2504491"/>
            <a:chExt cx="11590747" cy="115907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3333" y="2504491"/>
              <a:ext cx="11590747" cy="115907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52110" y="742315"/>
            <a:ext cx="3524351" cy="3524351"/>
            <a:chOff x="13952110" y="742315"/>
            <a:chExt cx="3524351" cy="35243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52110" y="742315"/>
              <a:ext cx="3524351" cy="35243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04491" y="5334579"/>
            <a:ext cx="4074945" cy="4074945"/>
            <a:chOff x="-1304491" y="5334579"/>
            <a:chExt cx="4074945" cy="4074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04491" y="5334579"/>
              <a:ext cx="4074945" cy="407494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352202" y="3662103"/>
            <a:ext cx="9581301" cy="17851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000" kern="0" spc="-500" dirty="0">
                <a:solidFill>
                  <a:srgbClr val="FFFFFF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SEBANG Gothic OTF Regular" pitchFamily="34" charset="0"/>
              </a:rPr>
              <a:t>NONING</a:t>
            </a:r>
            <a:endParaRPr lang="en-US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35116" y="8299865"/>
            <a:ext cx="890312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0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서울 공통 2반 A202 </a:t>
            </a:r>
          </a:p>
          <a:p>
            <a:pPr algn="r"/>
            <a:r>
              <a:rPr lang="en-US" sz="24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김민균 이도엽 이보나 이승연 이재순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65340" y="5599886"/>
            <a:ext cx="915503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5 Medium" pitchFamily="34" charset="0"/>
              </a:rPr>
              <a:t>최신 논쟁 투표 / 음성 채팅 기반 SNS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05046" y="3152110"/>
            <a:ext cx="867562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공통 </a:t>
            </a:r>
            <a:r>
              <a:rPr lang="en-US" sz="2400" kern="0" spc="-100" dirty="0" err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프로젝트</a:t>
            </a:r>
            <a:r>
              <a:rPr lang="en-US" sz="24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 </a:t>
            </a:r>
            <a:r>
              <a:rPr lang="ko-KR" altLang="en-US" sz="24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최종</a:t>
            </a:r>
            <a:r>
              <a:rPr lang="en-US" sz="2400" kern="0" spc="-100" dirty="0" err="1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발표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 txBox="1"/>
          <p:nvPr/>
        </p:nvSpPr>
        <p:spPr>
          <a:xfrm>
            <a:off x="-1" y="693634"/>
            <a:ext cx="182880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유저</a:t>
            </a:r>
            <a:endParaRPr lang="en-US" sz="6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Object 2"/>
          <p:cNvSpPr txBox="1"/>
          <p:nvPr/>
        </p:nvSpPr>
        <p:spPr>
          <a:xfrm>
            <a:off x="732981" y="553476"/>
            <a:ext cx="155714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34CDC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noning</a:t>
            </a:r>
            <a:endParaRPr lang="en-US" sz="2400" dirty="0">
              <a:solidFill>
                <a:srgbClr val="34CDC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889505" y="3445976"/>
            <a:ext cx="3186176" cy="3263599"/>
          </a:xfrm>
          <a:prstGeom prst="ellipse">
            <a:avLst/>
          </a:prstGeom>
          <a:noFill/>
          <a:ln w="127000">
            <a:solidFill>
              <a:srgbClr val="FF5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1430000" y="3445976"/>
            <a:ext cx="3186176" cy="3263599"/>
            <a:chOff x="11428045" y="3460630"/>
            <a:chExt cx="3186176" cy="3263599"/>
          </a:xfrm>
        </p:grpSpPr>
        <p:sp>
          <p:nvSpPr>
            <p:cNvPr id="9" name="타원 8"/>
            <p:cNvSpPr/>
            <p:nvPr/>
          </p:nvSpPr>
          <p:spPr>
            <a:xfrm>
              <a:off x="11428045" y="3460630"/>
              <a:ext cx="3186176" cy="3263599"/>
            </a:xfrm>
            <a:prstGeom prst="ellipse">
              <a:avLst/>
            </a:prstGeom>
            <a:noFill/>
            <a:ln w="127000">
              <a:solidFill>
                <a:srgbClr val="FF5A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0" y="3956100"/>
              <a:ext cx="1795524" cy="215299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375745" y="7785269"/>
            <a:ext cx="4213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팔로우</a:t>
            </a:r>
            <a:r>
              <a:rPr lang="en-US" altLang="ko-KR" sz="3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36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팔로워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68692" y="7785269"/>
            <a:ext cx="572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내찜논</a:t>
            </a:r>
            <a:r>
              <a:rPr lang="en-US" altLang="ko-KR" sz="3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36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내참논</a:t>
            </a:r>
            <a:r>
              <a:rPr lang="en-US" altLang="ko-KR" sz="3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36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내만논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771900"/>
            <a:ext cx="2442327" cy="244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7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34C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38739" y="6733333"/>
            <a:ext cx="102857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400" dirty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01 ,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38739" y="7956838"/>
            <a:ext cx="49915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WHY?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1401" y="6733333"/>
            <a:ext cx="20701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400" dirty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02 ,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1401" y="7956838"/>
            <a:ext cx="49915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WHAT?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00088" y="6733333"/>
            <a:ext cx="20701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4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03 ,</a:t>
            </a:r>
            <a:endParaRPr 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00088" y="7956838"/>
            <a:ext cx="49915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kern="0" spc="-100" dirty="0" smtClean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시연</a:t>
            </a:r>
            <a:endParaRPr 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06720" y="6733333"/>
            <a:ext cx="20701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400" dirty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04 ,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06720" y="7956838"/>
            <a:ext cx="49915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kern="0" spc="-100" dirty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Q&amp;A</a:t>
            </a:r>
            <a:endParaRPr lang="en-US" altLang="ko-KR" sz="3600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751324" y="7626144"/>
            <a:ext cx="12441147" cy="85194"/>
            <a:chOff x="2751324" y="7626144"/>
            <a:chExt cx="12441147" cy="85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1324" y="7626144"/>
              <a:ext cx="12441147" cy="8519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2455" y="2373790"/>
            <a:ext cx="9000813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9600" kern="0" spc="-400" dirty="0" smtClean="0">
                <a:solidFill>
                  <a:srgbClr val="FFFFFF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시연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7" name="Object 15"/>
          <p:cNvSpPr txBox="1"/>
          <p:nvPr/>
        </p:nvSpPr>
        <p:spPr>
          <a:xfrm>
            <a:off x="0" y="5163296"/>
            <a:ext cx="1828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드디어 </a:t>
            </a:r>
            <a:r>
              <a:rPr lang="ko-KR" altLang="en-US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저희 프로젝트 </a:t>
            </a:r>
            <a:r>
              <a:rPr lang="en-US" altLang="ko-KR" sz="2200" kern="0" spc="-100" dirty="0" err="1">
                <a:solidFill>
                  <a:srgbClr val="FFFFFF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noning</a:t>
            </a:r>
            <a:r>
              <a:rPr lang="ko-KR" altLang="en-US" sz="22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보여드립니다</a:t>
            </a:r>
            <a:r>
              <a:rPr lang="en-US" altLang="ko-KR" sz="22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</p:txBody>
      </p:sp>
      <p:sp>
        <p:nvSpPr>
          <p:cNvPr id="15" name="Object 2"/>
          <p:cNvSpPr txBox="1"/>
          <p:nvPr/>
        </p:nvSpPr>
        <p:spPr>
          <a:xfrm>
            <a:off x="732981" y="553476"/>
            <a:ext cx="155714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noning</a:t>
            </a:r>
            <a:endParaRPr lang="en-US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C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>
            <a:spLocks noChangeAspect="1"/>
          </p:cNvSpPr>
          <p:nvPr/>
        </p:nvSpPr>
        <p:spPr>
          <a:xfrm>
            <a:off x="16840200" y="266700"/>
            <a:ext cx="1066800" cy="1066800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rot="1548867">
            <a:off x="181364" y="4406726"/>
            <a:ext cx="18288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DON’T STOP  					 </a:t>
            </a:r>
            <a:r>
              <a:rPr lang="en-US" altLang="ko-KR" sz="880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	NONJAENG</a:t>
            </a:r>
            <a:endParaRPr lang="en-US" altLang="ko-KR" sz="8800" dirty="0" smtClean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114800" y="0"/>
            <a:ext cx="11201400" cy="10260000"/>
            <a:chOff x="9601200" y="27000"/>
            <a:chExt cx="11201400" cy="10260000"/>
          </a:xfrm>
        </p:grpSpPr>
        <p:pic>
          <p:nvPicPr>
            <p:cNvPr id="10" name="그림 9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27000"/>
              <a:ext cx="11201400" cy="10260000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13068300" y="927900"/>
              <a:ext cx="4267200" cy="8458200"/>
            </a:xfrm>
            <a:prstGeom prst="roundRect">
              <a:avLst>
                <a:gd name="adj" fmla="val 5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854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1264"/>
          <a:stretch/>
        </p:blipFill>
        <p:spPr>
          <a:xfrm>
            <a:off x="3125039" y="2095500"/>
            <a:ext cx="12037920" cy="6858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Object 3"/>
          <p:cNvSpPr txBox="1"/>
          <p:nvPr/>
        </p:nvSpPr>
        <p:spPr>
          <a:xfrm>
            <a:off x="-1" y="590371"/>
            <a:ext cx="1828800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200" b="1" kern="0" spc="-300" dirty="0" smtClean="0">
                <a:solidFill>
                  <a:srgbClr val="FF5A6E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SEBANG Gothic OTF Regular" pitchFamily="34" charset="0"/>
              </a:rPr>
              <a:t>NON</a:t>
            </a:r>
            <a:r>
              <a:rPr lang="en-US" altLang="ko-KR" sz="7200" b="1" kern="0" spc="-300" dirty="0" smtClean="0">
                <a:solidFill>
                  <a:srgbClr val="34CDC4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SEBANG Gothic OTF Regular" pitchFamily="34" charset="0"/>
              </a:rPr>
              <a:t>ING</a:t>
            </a:r>
            <a:r>
              <a:rPr lang="en-US" altLang="ko-KR" sz="6000" b="1" kern="0" spc="-300" dirty="0" smtClean="0">
                <a:solidFill>
                  <a:srgbClr val="34CDC4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SEBANG Gothic OTF Regular" pitchFamily="34" charset="0"/>
              </a:rPr>
              <a:t>  </a:t>
            </a:r>
            <a:r>
              <a:rPr lang="ko-KR" altLang="en-US" sz="5400" b="1" kern="0" spc="-3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EBANG Gothic OTF Regular" pitchFamily="34" charset="0"/>
              </a:rPr>
              <a:t>소개페이지</a:t>
            </a:r>
            <a:endParaRPr lang="en-US" sz="5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6399" y="948690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웹페이지</a:t>
            </a:r>
            <a:r>
              <a:rPr lang="ko-KR" altLang="en-US" sz="2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주소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https://i7a202.p.ssafy.io/</a:t>
            </a:r>
            <a:r>
              <a:rPr lang="ko-KR" altLang="en-US" sz="20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75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1001">
            <a:extLst>
              <a:ext uri="{FF2B5EF4-FFF2-40B4-BE49-F238E27FC236}">
                <a16:creationId xmlns:a16="http://schemas.microsoft.com/office/drawing/2014/main" id="{24E6A0C1-6090-9FCB-60A6-4E6494AC78DC}"/>
              </a:ext>
            </a:extLst>
          </p:cNvPr>
          <p:cNvGrpSpPr/>
          <p:nvPr/>
        </p:nvGrpSpPr>
        <p:grpSpPr>
          <a:xfrm>
            <a:off x="1640749" y="2324100"/>
            <a:ext cx="15004220" cy="85194"/>
            <a:chOff x="1640747" y="2911605"/>
            <a:chExt cx="15004220" cy="85194"/>
          </a:xfrm>
        </p:grpSpPr>
        <p:pic>
          <p:nvPicPr>
            <p:cNvPr id="32" name="Object 5">
              <a:extLst>
                <a:ext uri="{FF2B5EF4-FFF2-40B4-BE49-F238E27FC236}">
                  <a16:creationId xmlns:a16="http://schemas.microsoft.com/office/drawing/2014/main" id="{E6A3983F-1D7A-7375-2B42-951AE15D9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0747" y="2911605"/>
              <a:ext cx="15004220" cy="85194"/>
            </a:xfrm>
            <a:prstGeom prst="rect">
              <a:avLst/>
            </a:prstGeom>
          </p:spPr>
        </p:pic>
      </p:grpSp>
      <p:sp>
        <p:nvSpPr>
          <p:cNvPr id="45" name="Object 3"/>
          <p:cNvSpPr txBox="1"/>
          <p:nvPr/>
        </p:nvSpPr>
        <p:spPr>
          <a:xfrm>
            <a:off x="1752602" y="1244324"/>
            <a:ext cx="705795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200" dirty="0">
                <a:solidFill>
                  <a:srgbClr val="393A4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구조</a:t>
            </a:r>
            <a:endParaRPr lang="en-US" altLang="ko-KR" sz="6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8" name="Object 2"/>
          <p:cNvSpPr txBox="1"/>
          <p:nvPr/>
        </p:nvSpPr>
        <p:spPr>
          <a:xfrm>
            <a:off x="732983" y="553476"/>
            <a:ext cx="1557143" cy="5233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1" kern="0" spc="-100" dirty="0">
                <a:solidFill>
                  <a:srgbClr val="34CDC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noning</a:t>
            </a:r>
            <a:endParaRPr lang="en-US" sz="2400" dirty="0">
              <a:solidFill>
                <a:srgbClr val="34CDC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AB65E8-E1B8-2AFC-3193-958D54EE00E7}"/>
              </a:ext>
            </a:extLst>
          </p:cNvPr>
          <p:cNvGrpSpPr/>
          <p:nvPr/>
        </p:nvGrpSpPr>
        <p:grpSpPr>
          <a:xfrm>
            <a:off x="1135379" y="2857500"/>
            <a:ext cx="16014959" cy="6839813"/>
            <a:chOff x="399393" y="1805441"/>
            <a:chExt cx="10676639" cy="455987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FE727A3-478D-8916-E6D2-658495C12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514" y="4685128"/>
              <a:ext cx="1184122" cy="1266986"/>
            </a:xfrm>
            <a:prstGeom prst="rect">
              <a:avLst/>
            </a:prstGeom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DAD3814-D37B-0060-73BF-B64DFB79513F}"/>
                </a:ext>
              </a:extLst>
            </p:cNvPr>
            <p:cNvGrpSpPr/>
            <p:nvPr/>
          </p:nvGrpSpPr>
          <p:grpSpPr>
            <a:xfrm>
              <a:off x="399393" y="2587861"/>
              <a:ext cx="1279265" cy="1943222"/>
              <a:chOff x="1411979" y="5753100"/>
              <a:chExt cx="1209792" cy="1873746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6566C719-3EC7-BE36-7678-E357FC6ED3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1979" y="5771163"/>
                <a:ext cx="1209792" cy="1855683"/>
              </a:xfrm>
              <a:prstGeom prst="rect">
                <a:avLst/>
              </a:prstGeom>
            </p:spPr>
          </p:pic>
          <p:grpSp>
            <p:nvGrpSpPr>
              <p:cNvPr id="73" name="그룹 1001">
                <a:extLst>
                  <a:ext uri="{FF2B5EF4-FFF2-40B4-BE49-F238E27FC236}">
                    <a16:creationId xmlns:a16="http://schemas.microsoft.com/office/drawing/2014/main" id="{480F62DD-0C97-3C50-201E-610C08897FAA}"/>
                  </a:ext>
                </a:extLst>
              </p:cNvPr>
              <p:cNvGrpSpPr/>
              <p:nvPr/>
            </p:nvGrpSpPr>
            <p:grpSpPr>
              <a:xfrm>
                <a:off x="1676400" y="5753100"/>
                <a:ext cx="757592" cy="1408701"/>
                <a:chOff x="3949061" y="1329264"/>
                <a:chExt cx="3947555" cy="7759321"/>
              </a:xfrm>
            </p:grpSpPr>
            <p:pic>
              <p:nvPicPr>
                <p:cNvPr id="74" name="Object 4">
                  <a:extLst>
                    <a:ext uri="{FF2B5EF4-FFF2-40B4-BE49-F238E27FC236}">
                      <a16:creationId xmlns:a16="http://schemas.microsoft.com/office/drawing/2014/main" id="{2E7892E9-216B-F060-471A-17E22FDAC4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949061" y="1329264"/>
                  <a:ext cx="3947555" cy="7759321"/>
                </a:xfrm>
                <a:prstGeom prst="rect">
                  <a:avLst/>
                </a:prstGeom>
              </p:spPr>
            </p:pic>
          </p:grpSp>
        </p:grpSp>
        <p:sp>
          <p:nvSpPr>
            <p:cNvPr id="54" name="화살표: 굽음 53">
              <a:extLst>
                <a:ext uri="{FF2B5EF4-FFF2-40B4-BE49-F238E27FC236}">
                  <a16:creationId xmlns:a16="http://schemas.microsoft.com/office/drawing/2014/main" id="{90A7D9B5-81E0-1322-9949-3F5D82443A33}"/>
                </a:ext>
              </a:extLst>
            </p:cNvPr>
            <p:cNvSpPr/>
            <p:nvPr/>
          </p:nvSpPr>
          <p:spPr>
            <a:xfrm flipV="1">
              <a:off x="734264" y="4609065"/>
              <a:ext cx="806529" cy="851935"/>
            </a:xfrm>
            <a:prstGeom prst="bentArrow">
              <a:avLst>
                <a:gd name="adj1" fmla="val 14116"/>
                <a:gd name="adj2" fmla="val 20097"/>
                <a:gd name="adj3" fmla="val 25000"/>
                <a:gd name="adj4" fmla="val 43750"/>
              </a:avLst>
            </a:prstGeom>
            <a:solidFill>
              <a:srgbClr val="FF5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4672708" y="2219883"/>
              <a:ext cx="6403324" cy="4145433"/>
            </a:xfrm>
            <a:prstGeom prst="roundRect">
              <a:avLst>
                <a:gd name="adj" fmla="val 3829"/>
              </a:avLst>
            </a:prstGeom>
            <a:solidFill>
              <a:srgbClr val="ABEA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6879AA8-78BD-DCAF-B48A-F67EF14F8283}"/>
                </a:ext>
              </a:extLst>
            </p:cNvPr>
            <p:cNvSpPr/>
            <p:nvPr/>
          </p:nvSpPr>
          <p:spPr>
            <a:xfrm>
              <a:off x="7688243" y="3666114"/>
              <a:ext cx="3251199" cy="248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70640" y="5033343"/>
              <a:ext cx="603935" cy="603935"/>
            </a:xfrm>
            <a:prstGeom prst="rect">
              <a:avLst/>
            </a:prstGeom>
          </p:spPr>
        </p:pic>
        <p:pic>
          <p:nvPicPr>
            <p:cNvPr id="84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9533" y="5061139"/>
              <a:ext cx="561593" cy="561593"/>
            </a:xfrm>
            <a:prstGeom prst="rect">
              <a:avLst/>
            </a:prstGeom>
          </p:spPr>
        </p:pic>
        <p:grpSp>
          <p:nvGrpSpPr>
            <p:cNvPr id="85" name="그룹 1004"/>
            <p:cNvGrpSpPr/>
            <p:nvPr/>
          </p:nvGrpSpPr>
          <p:grpSpPr>
            <a:xfrm>
              <a:off x="9825429" y="5141181"/>
              <a:ext cx="663160" cy="750345"/>
              <a:chOff x="11214267" y="7255649"/>
              <a:chExt cx="1759758" cy="1511738"/>
            </a:xfrm>
          </p:grpSpPr>
          <p:pic>
            <p:nvPicPr>
              <p:cNvPr id="86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214267" y="7255649"/>
                <a:ext cx="1759758" cy="1511738"/>
              </a:xfrm>
              <a:prstGeom prst="rect">
                <a:avLst/>
              </a:prstGeom>
            </p:spPr>
          </p:pic>
        </p:grpSp>
        <p:grpSp>
          <p:nvGrpSpPr>
            <p:cNvPr id="87" name="그룹 1001">
              <a:extLst>
                <a:ext uri="{FF2B5EF4-FFF2-40B4-BE49-F238E27FC236}">
                  <a16:creationId xmlns:a16="http://schemas.microsoft.com/office/drawing/2014/main" id="{A7FC9831-A20A-CB87-55A7-1699A4EF4895}"/>
                </a:ext>
              </a:extLst>
            </p:cNvPr>
            <p:cNvGrpSpPr/>
            <p:nvPr/>
          </p:nvGrpSpPr>
          <p:grpSpPr>
            <a:xfrm rot="5400000">
              <a:off x="8506581" y="4895935"/>
              <a:ext cx="2081878" cy="30479"/>
              <a:chOff x="1640747" y="2911605"/>
              <a:chExt cx="15004220" cy="85194"/>
            </a:xfrm>
          </p:grpSpPr>
          <p:pic>
            <p:nvPicPr>
              <p:cNvPr id="88" name="Object 5">
                <a:extLst>
                  <a:ext uri="{FF2B5EF4-FFF2-40B4-BE49-F238E27FC236}">
                    <a16:creationId xmlns:a16="http://schemas.microsoft.com/office/drawing/2014/main" id="{1F49BBFA-A189-B9C9-9A17-663E7DEAB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640747" y="2911605"/>
                <a:ext cx="15004220" cy="85194"/>
              </a:xfrm>
              <a:prstGeom prst="rect">
                <a:avLst/>
              </a:prstGeom>
            </p:spPr>
          </p:pic>
        </p:grpSp>
        <p:grpSp>
          <p:nvGrpSpPr>
            <p:cNvPr id="89" name="그룹 1001">
              <a:extLst>
                <a:ext uri="{FF2B5EF4-FFF2-40B4-BE49-F238E27FC236}">
                  <a16:creationId xmlns:a16="http://schemas.microsoft.com/office/drawing/2014/main" id="{340B765E-E315-F26B-572C-73AC1176D3B9}"/>
                </a:ext>
              </a:extLst>
            </p:cNvPr>
            <p:cNvGrpSpPr/>
            <p:nvPr/>
          </p:nvGrpSpPr>
          <p:grpSpPr>
            <a:xfrm rot="10800000">
              <a:off x="9547521" y="4945481"/>
              <a:ext cx="1313439" cy="30479"/>
              <a:chOff x="1640747" y="2911605"/>
              <a:chExt cx="15004220" cy="85194"/>
            </a:xfrm>
          </p:grpSpPr>
          <p:pic>
            <p:nvPicPr>
              <p:cNvPr id="90" name="Object 5">
                <a:extLst>
                  <a:ext uri="{FF2B5EF4-FFF2-40B4-BE49-F238E27FC236}">
                    <a16:creationId xmlns:a16="http://schemas.microsoft.com/office/drawing/2014/main" id="{640C0106-2E0E-AB8D-C8AC-A72EA21C5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640747" y="2911605"/>
                <a:ext cx="15004220" cy="85194"/>
              </a:xfrm>
              <a:prstGeom prst="rect">
                <a:avLst/>
              </a:prstGeom>
            </p:spPr>
          </p:pic>
        </p:grp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B4DCD8E4-83B1-A517-E879-90B45036E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6703" y="3175000"/>
              <a:ext cx="960000" cy="855061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E6F1AD0B-9907-E192-AD37-5F38A7F2E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021" y="3813100"/>
              <a:ext cx="1008706" cy="1008706"/>
            </a:xfrm>
            <a:prstGeom prst="rect">
              <a:avLst/>
            </a:prstGeom>
          </p:spPr>
        </p:pic>
        <p:sp>
          <p:nvSpPr>
            <p:cNvPr id="93" name="Object 3">
              <a:extLst>
                <a:ext uri="{FF2B5EF4-FFF2-40B4-BE49-F238E27FC236}">
                  <a16:creationId xmlns:a16="http://schemas.microsoft.com/office/drawing/2014/main" id="{1B25D348-EBFB-2E25-3FDE-BAA4D89589C5}"/>
                </a:ext>
              </a:extLst>
            </p:cNvPr>
            <p:cNvSpPr txBox="1"/>
            <p:nvPr/>
          </p:nvSpPr>
          <p:spPr>
            <a:xfrm>
              <a:off x="6225110" y="2057400"/>
              <a:ext cx="1104969" cy="3488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801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Server</a:t>
              </a: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ED7FA049-6EFC-0336-CA01-9FC148C2F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8439" y="2567453"/>
              <a:ext cx="956791" cy="708025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EFDD210E-94F6-B416-6E1D-4247692BD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000" y="1805441"/>
              <a:ext cx="965237" cy="1031101"/>
            </a:xfrm>
            <a:prstGeom prst="rect">
              <a:avLst/>
            </a:prstGeom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2A36ABC3-7687-3B87-07A6-5590881A51FD}"/>
                </a:ext>
              </a:extLst>
            </p:cNvPr>
            <p:cNvGrpSpPr/>
            <p:nvPr/>
          </p:nvGrpSpPr>
          <p:grpSpPr>
            <a:xfrm>
              <a:off x="7823048" y="4190710"/>
              <a:ext cx="1706543" cy="738981"/>
              <a:chOff x="751243" y="6072272"/>
              <a:chExt cx="4677852" cy="1999229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9764ECE6-CE5B-030A-858C-6F8D902E68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69" t="29017" r="31137" b="33887"/>
              <a:stretch/>
            </p:blipFill>
            <p:spPr>
              <a:xfrm>
                <a:off x="2835849" y="6072272"/>
                <a:ext cx="2593246" cy="1060023"/>
              </a:xfrm>
              <a:prstGeom prst="rect">
                <a:avLst/>
              </a:prstGeom>
            </p:spPr>
          </p:pic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13D5D4DA-A674-14FD-3FD7-AE76C61381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001" r="70436" b="19488"/>
              <a:stretch/>
            </p:blipFill>
            <p:spPr>
              <a:xfrm>
                <a:off x="751243" y="6142386"/>
                <a:ext cx="1971192" cy="1929115"/>
              </a:xfrm>
              <a:prstGeom prst="rect">
                <a:avLst/>
              </a:prstGeom>
            </p:spPr>
          </p:pic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161E261D-13B2-6680-4795-7DEF407BA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295" t="29708" b="39015"/>
              <a:stretch/>
            </p:blipFill>
            <p:spPr>
              <a:xfrm>
                <a:off x="2782906" y="7064427"/>
                <a:ext cx="2113945" cy="893729"/>
              </a:xfrm>
              <a:prstGeom prst="rect">
                <a:avLst/>
              </a:prstGeom>
            </p:spPr>
          </p:pic>
        </p:grpSp>
        <p:sp>
          <p:nvSpPr>
            <p:cNvPr id="100" name="모서리가 둥근 직사각형 99"/>
            <p:cNvSpPr/>
            <p:nvPr/>
          </p:nvSpPr>
          <p:spPr>
            <a:xfrm>
              <a:off x="1981200" y="2246388"/>
              <a:ext cx="2449804" cy="1623847"/>
            </a:xfrm>
            <a:prstGeom prst="roundRect">
              <a:avLst>
                <a:gd name="adj" fmla="val 3829"/>
              </a:avLst>
            </a:prstGeom>
            <a:noFill/>
            <a:ln w="508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1" name="그룹 1011"/>
            <p:cNvGrpSpPr/>
            <p:nvPr/>
          </p:nvGrpSpPr>
          <p:grpSpPr>
            <a:xfrm>
              <a:off x="2863448" y="3044519"/>
              <a:ext cx="728153" cy="714214"/>
              <a:chOff x="14481368" y="3824498"/>
              <a:chExt cx="1639650" cy="1493626"/>
            </a:xfrm>
          </p:grpSpPr>
          <p:pic>
            <p:nvPicPr>
              <p:cNvPr id="102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481368" y="3824498"/>
                <a:ext cx="1639650" cy="1493626"/>
              </a:xfrm>
              <a:prstGeom prst="rect">
                <a:avLst/>
              </a:prstGeom>
            </p:spPr>
          </p:pic>
        </p:grpSp>
        <p:grpSp>
          <p:nvGrpSpPr>
            <p:cNvPr id="103" name="그룹 1003"/>
            <p:cNvGrpSpPr/>
            <p:nvPr/>
          </p:nvGrpSpPr>
          <p:grpSpPr>
            <a:xfrm>
              <a:off x="3583189" y="2294142"/>
              <a:ext cx="748957" cy="812800"/>
              <a:chOff x="15301193" y="1615763"/>
              <a:chExt cx="1913266" cy="2058674"/>
            </a:xfrm>
          </p:grpSpPr>
          <p:pic>
            <p:nvPicPr>
              <p:cNvPr id="104" name="Object 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301193" y="1615763"/>
                <a:ext cx="1913266" cy="2058674"/>
              </a:xfrm>
              <a:prstGeom prst="rect">
                <a:avLst/>
              </a:prstGeom>
            </p:spPr>
          </p:pic>
        </p:grp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D3E431AF-9E62-CA8E-1F03-CB207C1C4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162814" y="2359866"/>
              <a:ext cx="1244457" cy="562510"/>
            </a:xfrm>
            <a:prstGeom prst="rect">
              <a:avLst/>
            </a:prstGeom>
          </p:spPr>
        </p:pic>
        <p:sp>
          <p:nvSpPr>
            <p:cNvPr id="106" name="Object 3">
              <a:extLst>
                <a:ext uri="{FF2B5EF4-FFF2-40B4-BE49-F238E27FC236}">
                  <a16:creationId xmlns:a16="http://schemas.microsoft.com/office/drawing/2014/main" id="{E69B6CBF-278D-6227-A859-B9FC101A8C2C}"/>
                </a:ext>
              </a:extLst>
            </p:cNvPr>
            <p:cNvSpPr txBox="1"/>
            <p:nvPr/>
          </p:nvSpPr>
          <p:spPr>
            <a:xfrm>
              <a:off x="2088502" y="1877540"/>
              <a:ext cx="2235200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Issue management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7D08D65-E4BA-C369-A954-92553EBB7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854" y="2760698"/>
              <a:ext cx="995619" cy="99561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52A0DA5-3BF7-E1CE-2D72-F2A386066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6236" y="3683896"/>
              <a:ext cx="1180987" cy="885741"/>
            </a:xfrm>
            <a:prstGeom prst="rect">
              <a:avLst/>
            </a:prstGeom>
          </p:spPr>
        </p:pic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F8BBFD59-2FF7-5BCE-E464-66682B914D0F}"/>
                </a:ext>
              </a:extLst>
            </p:cNvPr>
            <p:cNvSpPr/>
            <p:nvPr/>
          </p:nvSpPr>
          <p:spPr>
            <a:xfrm>
              <a:off x="6556872" y="4046984"/>
              <a:ext cx="887601" cy="279323"/>
            </a:xfrm>
            <a:prstGeom prst="rightArrow">
              <a:avLst>
                <a:gd name="adj1" fmla="val 41606"/>
                <a:gd name="adj2" fmla="val 58394"/>
              </a:avLst>
            </a:prstGeom>
            <a:solidFill>
              <a:srgbClr val="FF5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F3A4CC3D-E547-4C05-7267-C5A03484D77A}"/>
                </a:ext>
              </a:extLst>
            </p:cNvPr>
            <p:cNvSpPr/>
            <p:nvPr/>
          </p:nvSpPr>
          <p:spPr>
            <a:xfrm rot="16200000">
              <a:off x="6790637" y="3862244"/>
              <a:ext cx="377609" cy="279323"/>
            </a:xfrm>
            <a:prstGeom prst="rightArrow">
              <a:avLst>
                <a:gd name="adj1" fmla="val 41606"/>
                <a:gd name="adj2" fmla="val 58394"/>
              </a:avLst>
            </a:prstGeom>
            <a:solidFill>
              <a:srgbClr val="FF5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5E679FB-7A20-F3D2-2C1A-761B9B23AC3B}"/>
                </a:ext>
              </a:extLst>
            </p:cNvPr>
            <p:cNvSpPr/>
            <p:nvPr/>
          </p:nvSpPr>
          <p:spPr>
            <a:xfrm>
              <a:off x="4831740" y="5051785"/>
              <a:ext cx="2698796" cy="1064903"/>
            </a:xfrm>
            <a:prstGeom prst="roundRect">
              <a:avLst/>
            </a:prstGeom>
            <a:noFill/>
            <a:ln>
              <a:solidFill>
                <a:srgbClr val="FF5A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6F0D59E-5265-B18E-5375-4F16ED1544D9}"/>
                </a:ext>
              </a:extLst>
            </p:cNvPr>
            <p:cNvSpPr/>
            <p:nvPr/>
          </p:nvSpPr>
          <p:spPr>
            <a:xfrm>
              <a:off x="4986118" y="5003243"/>
              <a:ext cx="2407839" cy="1178471"/>
            </a:xfrm>
            <a:prstGeom prst="rect">
              <a:avLst/>
            </a:prstGeom>
            <a:solidFill>
              <a:srgbClr val="ABEA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78AB58F-D076-4CDF-16B9-C35AE5AC3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6" t="26249" r="10518" b="25515"/>
            <a:stretch/>
          </p:blipFill>
          <p:spPr>
            <a:xfrm>
              <a:off x="5935453" y="5416991"/>
              <a:ext cx="1432077" cy="874769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AC36567-5180-A3AF-0DEB-BD3A7BBC86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6478" y="5532978"/>
              <a:ext cx="708024" cy="708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0B2EE3D-7AA6-1024-1A9B-0AAD67EC97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5" t="29728" r="3903" b="29553"/>
            <a:stretch/>
          </p:blipFill>
          <p:spPr>
            <a:xfrm>
              <a:off x="5401433" y="4955082"/>
              <a:ext cx="1529073" cy="412741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3A65924-7BD4-CE5A-A678-62CECCA2899E}"/>
                </a:ext>
              </a:extLst>
            </p:cNvPr>
            <p:cNvGrpSpPr/>
            <p:nvPr/>
          </p:nvGrpSpPr>
          <p:grpSpPr>
            <a:xfrm>
              <a:off x="3332677" y="4910212"/>
              <a:ext cx="1164588" cy="863446"/>
              <a:chOff x="5029201" y="7010515"/>
              <a:chExt cx="1746882" cy="1295169"/>
            </a:xfrm>
          </p:grpSpPr>
          <p:sp>
            <p:nvSpPr>
              <p:cNvPr id="56" name="화살표: 오른쪽 55">
                <a:extLst>
                  <a:ext uri="{FF2B5EF4-FFF2-40B4-BE49-F238E27FC236}">
                    <a16:creationId xmlns:a16="http://schemas.microsoft.com/office/drawing/2014/main" id="{2103D942-5D45-4D48-32F0-58E73DC0421B}"/>
                  </a:ext>
                </a:extLst>
              </p:cNvPr>
              <p:cNvSpPr/>
              <p:nvPr/>
            </p:nvSpPr>
            <p:spPr>
              <a:xfrm>
                <a:off x="5088713" y="7886700"/>
                <a:ext cx="1687370" cy="418984"/>
              </a:xfrm>
              <a:prstGeom prst="rightArrow">
                <a:avLst>
                  <a:gd name="adj1" fmla="val 41606"/>
                  <a:gd name="adj2" fmla="val 58394"/>
                </a:avLst>
              </a:prstGeom>
              <a:solidFill>
                <a:srgbClr val="FF5A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12F7C556-C198-223F-2AEE-08632DB57AD7}"/>
                  </a:ext>
                </a:extLst>
              </p:cNvPr>
              <p:cNvSpPr/>
              <p:nvPr/>
            </p:nvSpPr>
            <p:spPr>
              <a:xfrm rot="10800000">
                <a:off x="5029201" y="7010515"/>
                <a:ext cx="1687370" cy="418984"/>
              </a:xfrm>
              <a:prstGeom prst="rightArrow">
                <a:avLst>
                  <a:gd name="adj1" fmla="val 41606"/>
                  <a:gd name="adj2" fmla="val 58394"/>
                </a:avLst>
              </a:prstGeom>
              <a:solidFill>
                <a:srgbClr val="49D3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" name="Picture 2" descr="AWS - S3">
              <a:extLst>
                <a:ext uri="{FF2B5EF4-FFF2-40B4-BE49-F238E27FC236}">
                  <a16:creationId xmlns:a16="http://schemas.microsoft.com/office/drawing/2014/main" id="{D4D439F6-A39B-0897-5889-0F436A18E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2917" b="90000" l="10000" r="90000">
                          <a14:foregroundMark x1="42656" y1="10208" x2="52344" y2="6667"/>
                          <a14:foregroundMark x1="52344" y1="6667" x2="56250" y2="8333"/>
                          <a14:foregroundMark x1="50000" y1="2917" x2="48125" y2="4583"/>
                          <a14:foregroundMark x1="16406" y1="78750" x2="16406" y2="78750"/>
                          <a14:foregroundMark x1="17188" y1="78958" x2="17344" y2="81042"/>
                          <a14:foregroundMark x1="23125" y1="83125" x2="23125" y2="85000"/>
                          <a14:foregroundMark x1="41094" y1="83958" x2="41094" y2="85417"/>
                          <a14:foregroundMark x1="47969" y1="84167" x2="47188" y2="85208"/>
                          <a14:foregroundMark x1="51719" y1="83958" x2="51406" y2="84583"/>
                          <a14:foregroundMark x1="60313" y1="83333" x2="60313" y2="84792"/>
                          <a14:foregroundMark x1="73125" y1="79375" x2="72813" y2="80625"/>
                          <a14:foregroundMark x1="87188" y1="80000" x2="87344" y2="80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7947" y="2522291"/>
              <a:ext cx="1082933" cy="81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381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67223" y="553476"/>
            <a:ext cx="4284902" cy="5660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목차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440400" cy="2101522"/>
            <a:chOff x="-105114" y="-678095"/>
            <a:chExt cx="18533956" cy="47395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5114" y="-678095"/>
              <a:ext cx="18533956" cy="47395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10608" y="2562491"/>
            <a:ext cx="5864498" cy="7814816"/>
            <a:chOff x="6210608" y="2470898"/>
            <a:chExt cx="5864498" cy="78148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0608" y="2470898"/>
              <a:ext cx="5864498" cy="781481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533395" y="550362"/>
            <a:ext cx="1321892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200" kern="0" spc="-3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안녕하세요 우린 2팀!!</a:t>
            </a:r>
            <a:endParaRPr 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C00A08B-686B-DBA7-9446-CF8DE94CB73B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4738024" y="3000464"/>
            <a:ext cx="3586980" cy="24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B2B1333-7247-2528-4D2D-3A98AC8BC92D}"/>
              </a:ext>
            </a:extLst>
          </p:cNvPr>
          <p:cNvCxnSpPr>
            <a:cxnSpLocks/>
          </p:cNvCxnSpPr>
          <p:nvPr/>
        </p:nvCxnSpPr>
        <p:spPr>
          <a:xfrm flipV="1">
            <a:off x="5562600" y="5136654"/>
            <a:ext cx="481051" cy="4079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13">
            <a:extLst>
              <a:ext uri="{FF2B5EF4-FFF2-40B4-BE49-F238E27FC236}">
                <a16:creationId xmlns:a16="http://schemas.microsoft.com/office/drawing/2014/main" id="{66EBE890-C1E3-2019-561C-B9F51EA30BE1}"/>
              </a:ext>
            </a:extLst>
          </p:cNvPr>
          <p:cNvSpPr/>
          <p:nvPr/>
        </p:nvSpPr>
        <p:spPr>
          <a:xfrm>
            <a:off x="912114" y="2400300"/>
            <a:ext cx="3825910" cy="120032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3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김민균</a:t>
            </a:r>
            <a:endParaRPr lang="en-US" altLang="ko-KR" sz="28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(Jira maintainer/ Frontend)</a:t>
            </a:r>
            <a:endParaRPr lang="ko-KR" altLang="en-US" sz="16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A368DE5-EC71-FEE2-3551-4B6364D7EFAA}"/>
              </a:ext>
            </a:extLst>
          </p:cNvPr>
          <p:cNvCxnSpPr>
            <a:cxnSpLocks/>
            <a:endCxn id="40" idx="3"/>
          </p:cNvCxnSpPr>
          <p:nvPr/>
        </p:nvCxnSpPr>
        <p:spPr>
          <a:xfrm flipH="1" flipV="1">
            <a:off x="4740310" y="5549330"/>
            <a:ext cx="82229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13">
            <a:extLst>
              <a:ext uri="{FF2B5EF4-FFF2-40B4-BE49-F238E27FC236}">
                <a16:creationId xmlns:a16="http://schemas.microsoft.com/office/drawing/2014/main" id="{62784D6E-D291-2801-8B7C-0A2CF50BFA05}"/>
              </a:ext>
            </a:extLst>
          </p:cNvPr>
          <p:cNvSpPr/>
          <p:nvPr/>
        </p:nvSpPr>
        <p:spPr>
          <a:xfrm>
            <a:off x="914400" y="4949166"/>
            <a:ext cx="3825910" cy="120032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3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이재순</a:t>
            </a:r>
            <a:endParaRPr lang="en-US" altLang="ko-KR" sz="28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(BE maintainer/ Backend)</a:t>
            </a:r>
            <a:endParaRPr lang="ko-KR" altLang="en-US" sz="16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917378A-56BB-9DCC-E54D-C444D1D1ED90}"/>
              </a:ext>
            </a:extLst>
          </p:cNvPr>
          <p:cNvCxnSpPr>
            <a:cxnSpLocks/>
          </p:cNvCxnSpPr>
          <p:nvPr/>
        </p:nvCxnSpPr>
        <p:spPr>
          <a:xfrm>
            <a:off x="8325004" y="3030760"/>
            <a:ext cx="539498" cy="4517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B900C89-ED73-B96B-F254-255BFCCDE940}"/>
              </a:ext>
            </a:extLst>
          </p:cNvPr>
          <p:cNvCxnSpPr>
            <a:cxnSpLocks/>
          </p:cNvCxnSpPr>
          <p:nvPr/>
        </p:nvCxnSpPr>
        <p:spPr>
          <a:xfrm flipH="1" flipV="1">
            <a:off x="4738025" y="8063930"/>
            <a:ext cx="2043775" cy="9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13">
            <a:extLst>
              <a:ext uri="{FF2B5EF4-FFF2-40B4-BE49-F238E27FC236}">
                <a16:creationId xmlns:a16="http://schemas.microsoft.com/office/drawing/2014/main" id="{F281407B-D437-FB1C-6431-0C543BB53945}"/>
              </a:ext>
            </a:extLst>
          </p:cNvPr>
          <p:cNvSpPr/>
          <p:nvPr/>
        </p:nvSpPr>
        <p:spPr>
          <a:xfrm>
            <a:off x="914400" y="7463766"/>
            <a:ext cx="3825910" cy="120032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3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이보나</a:t>
            </a:r>
            <a:endParaRPr lang="en-US" altLang="ko-KR" sz="28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(Frontend)</a:t>
            </a:r>
            <a:endParaRPr lang="ko-KR" altLang="en-US" sz="16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6" name="모서리가 둥근 직사각형 13">
            <a:extLst>
              <a:ext uri="{FF2B5EF4-FFF2-40B4-BE49-F238E27FC236}">
                <a16:creationId xmlns:a16="http://schemas.microsoft.com/office/drawing/2014/main" id="{359EA590-3D75-CB00-EF9D-A4B5CA9B334E}"/>
              </a:ext>
            </a:extLst>
          </p:cNvPr>
          <p:cNvSpPr/>
          <p:nvPr/>
        </p:nvSpPr>
        <p:spPr>
          <a:xfrm>
            <a:off x="13547690" y="4187166"/>
            <a:ext cx="3825910" cy="120032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3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이도엽</a:t>
            </a:r>
            <a:endParaRPr lang="en-US" altLang="ko-KR" sz="28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(FE maintainer/ Frontend)</a:t>
            </a:r>
            <a:endParaRPr lang="ko-KR" altLang="en-US" sz="16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7" name="모서리가 둥근 직사각형 13">
            <a:extLst>
              <a:ext uri="{FF2B5EF4-FFF2-40B4-BE49-F238E27FC236}">
                <a16:creationId xmlns:a16="http://schemas.microsoft.com/office/drawing/2014/main" id="{D9FEE6A7-AA4E-FC9B-DF25-193C6D3C7BE3}"/>
              </a:ext>
            </a:extLst>
          </p:cNvPr>
          <p:cNvSpPr/>
          <p:nvPr/>
        </p:nvSpPr>
        <p:spPr>
          <a:xfrm>
            <a:off x="13547690" y="6902689"/>
            <a:ext cx="3825910" cy="120032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3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이승연</a:t>
            </a:r>
            <a:endParaRPr lang="en-US" altLang="ko-KR" sz="28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팀장</a:t>
            </a:r>
            <a:r>
              <a:rPr lang="en-US" altLang="ko-KR" sz="16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 Backend)</a:t>
            </a:r>
            <a:endParaRPr lang="ko-KR" altLang="en-US" sz="16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FD49D68-8DBE-39A6-86FA-E5A2FDC32B26}"/>
              </a:ext>
            </a:extLst>
          </p:cNvPr>
          <p:cNvCxnSpPr>
            <a:cxnSpLocks/>
          </p:cNvCxnSpPr>
          <p:nvPr/>
        </p:nvCxnSpPr>
        <p:spPr>
          <a:xfrm>
            <a:off x="11811000" y="4177731"/>
            <a:ext cx="609600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649FCC6-D340-AA61-38ED-FAC821F4AC35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420600" y="4787330"/>
            <a:ext cx="11270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FB624ED-474C-E56C-AC04-E0238A940199}"/>
              </a:ext>
            </a:extLst>
          </p:cNvPr>
          <p:cNvCxnSpPr>
            <a:cxnSpLocks/>
          </p:cNvCxnSpPr>
          <p:nvPr/>
        </p:nvCxnSpPr>
        <p:spPr>
          <a:xfrm>
            <a:off x="12201798" y="7502853"/>
            <a:ext cx="13458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2"/>
          <p:cNvSpPr txBox="1"/>
          <p:nvPr/>
        </p:nvSpPr>
        <p:spPr>
          <a:xfrm>
            <a:off x="732981" y="553476"/>
            <a:ext cx="155714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noning</a:t>
            </a:r>
            <a:endParaRPr lang="en-US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5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ONING_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2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31707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34C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38739" y="6733333"/>
            <a:ext cx="102857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400" dirty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01 ,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38739" y="7956838"/>
            <a:ext cx="49915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WHY?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1401" y="6733333"/>
            <a:ext cx="20701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400" dirty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02 ,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1401" y="7956838"/>
            <a:ext cx="49915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WHAT?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00088" y="6733333"/>
            <a:ext cx="20701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400" dirty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03 ,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00088" y="7956838"/>
            <a:ext cx="49915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HOW?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06720" y="6733333"/>
            <a:ext cx="20701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4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04 ,</a:t>
            </a:r>
            <a:endParaRPr 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06720" y="7956838"/>
            <a:ext cx="49915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 smtClean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Q&amp;A</a:t>
            </a:r>
            <a:endParaRPr 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751324" y="7626144"/>
            <a:ext cx="12441147" cy="85194"/>
            <a:chOff x="2751324" y="7626144"/>
            <a:chExt cx="12441147" cy="85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1324" y="7626144"/>
              <a:ext cx="12441147" cy="8519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2455" y="2373790"/>
            <a:ext cx="9000813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400" dirty="0" smtClean="0">
                <a:solidFill>
                  <a:srgbClr val="FFFFFF"/>
                </a:solidFill>
                <a:latin typeface="S-Core Dream 7 ExtraBold" pitchFamily="34" charset="0"/>
                <a:cs typeface="S-Core Dream 7 ExtraBold" pitchFamily="34" charset="0"/>
              </a:rPr>
              <a:t>Q&amp;A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0" y="5155676"/>
            <a:ext cx="1828800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지금까지 받았던 </a:t>
            </a:r>
            <a:r>
              <a:rPr lang="ko-KR" altLang="en-US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질문과</a:t>
            </a:r>
            <a:r>
              <a:rPr lang="en-US" altLang="ko-KR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200" kern="0" spc="-100" dirty="0" err="1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예상질문</a:t>
            </a:r>
            <a:r>
              <a:rPr lang="en-US" altLang="ko-KR" sz="22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 algn="ctr"/>
            <a:r>
              <a:rPr lang="ko-KR" altLang="en-US" sz="22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그리고 이에 대한 답변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Object 2"/>
          <p:cNvSpPr txBox="1"/>
          <p:nvPr/>
        </p:nvSpPr>
        <p:spPr>
          <a:xfrm>
            <a:off x="732981" y="553476"/>
            <a:ext cx="155714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noning</a:t>
            </a:r>
            <a:endParaRPr lang="en-US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23900"/>
            <a:ext cx="9982200" cy="54494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2400" y="4418446"/>
            <a:ext cx="9982201" cy="54494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2000" y="1181100"/>
            <a:ext cx="9982200" cy="2851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Q1. 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트렌드가 </a:t>
            </a:r>
            <a:r>
              <a:rPr lang="en-US" altLang="ko-KR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Short &amp; Fun </a:t>
            </a:r>
            <a:r>
              <a:rPr lang="ko-KR" altLang="en-US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이라고 했는데</a:t>
            </a:r>
            <a:r>
              <a:rPr lang="en-US" altLang="ko-KR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논쟁이 길어지면 이에 반하는게 아닌지</a:t>
            </a:r>
            <a:r>
              <a:rPr lang="en-US" altLang="ko-KR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24800" y="4594525"/>
            <a:ext cx="9829800" cy="398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A1. </a:t>
            </a:r>
            <a:endParaRPr lang="en-US" altLang="ko-KR" sz="4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홈과 플로우에서 쉽고 빠르게 논쟁을 즐길 수 있기때문에 </a:t>
            </a:r>
            <a:r>
              <a:rPr lang="en-US" altLang="ko-KR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Short &amp; Fun</a:t>
            </a:r>
            <a:r>
              <a:rPr lang="ko-KR" altLang="en-US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만족한다 생각합니다</a:t>
            </a:r>
            <a:r>
              <a:rPr lang="en-US" altLang="ko-KR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추가적으로 논쟁을 좀 더 깊게 즐기고 싶으신 분들을 위해 실시간 음성채팅 기능을 제공합니다</a:t>
            </a:r>
            <a:r>
              <a:rPr lang="en-US" altLang="ko-KR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40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23900"/>
            <a:ext cx="9982200" cy="54494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2400" y="4418446"/>
            <a:ext cx="9982201" cy="54494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2000" y="1181100"/>
            <a:ext cx="9982200" cy="2851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Q2. 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악성 유저들은 어떻게 처리하나요</a:t>
            </a:r>
            <a:r>
              <a:rPr lang="en-US" altLang="ko-KR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  <a:p>
            <a:pPr algn="ctr">
              <a:lnSpc>
                <a:spcPct val="150000"/>
              </a:lnSpc>
            </a:pPr>
            <a:endParaRPr lang="ko-KR" altLang="en-US" sz="4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342A23-6284-D379-328E-17155D09D9A4}"/>
              </a:ext>
            </a:extLst>
          </p:cNvPr>
          <p:cNvSpPr txBox="1"/>
          <p:nvPr/>
        </p:nvSpPr>
        <p:spPr>
          <a:xfrm>
            <a:off x="7936523" y="4937936"/>
            <a:ext cx="9829800" cy="324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A2. </a:t>
            </a:r>
            <a:endParaRPr lang="en-US" altLang="ko-KR" sz="4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일정 횟수 이상의 신고를 받은 글들은 블라인드 시켜 </a:t>
            </a:r>
            <a:r>
              <a:rPr lang="en-US" altLang="ko-KR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차적으로 노출을 차단시키고 신고 받은 내용을 검토하여 유저를 제재할 예정입니다</a:t>
            </a:r>
            <a:r>
              <a:rPr lang="en-US" altLang="ko-KR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96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5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2981" y="553476"/>
            <a:ext cx="155714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noning</a:t>
            </a:r>
            <a:endParaRPr lang="en-US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67223" y="553476"/>
            <a:ext cx="428490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목차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6124" y="3690170"/>
            <a:ext cx="2016158" cy="13238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6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01 ,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426123" y="4963561"/>
            <a:ext cx="4991506" cy="13247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2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WHY?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426124" y="6214912"/>
            <a:ext cx="3907876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2200" kern="0" spc="-100" dirty="0" err="1">
                <a:solidFill>
                  <a:srgbClr val="FFFFFF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noning</a:t>
            </a:r>
            <a:r>
              <a:rPr lang="ko-KR" altLang="en-US" sz="22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</a:t>
            </a:r>
            <a:endParaRPr lang="en-US" altLang="ko-KR" sz="2200" kern="0" spc="-100" dirty="0" smtClean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무엇을 </a:t>
            </a:r>
            <a:r>
              <a:rPr lang="ko-KR" altLang="en-US" sz="22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위해 만들어졌는가</a:t>
            </a:r>
            <a:r>
              <a:rPr lang="en-US" altLang="ko-KR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  <a:p>
            <a:r>
              <a:rPr lang="en-US" altLang="ko-KR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UCC</a:t>
            </a:r>
            <a:r>
              <a:rPr lang="ko-KR" altLang="en-US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직접 보여드립니다</a:t>
            </a:r>
            <a:r>
              <a:rPr lang="en-US" altLang="ko-KR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98580" y="3682913"/>
            <a:ext cx="2070195" cy="13238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6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02 ,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5498580" y="4963561"/>
            <a:ext cx="4991506" cy="13247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2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WHAT?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5498580" y="6214912"/>
            <a:ext cx="372162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2200" kern="0" spc="-100" dirty="0" err="1" smtClean="0">
                <a:solidFill>
                  <a:srgbClr val="FFFFFF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noning</a:t>
            </a:r>
            <a:r>
              <a:rPr lang="ko-KR" altLang="en-US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</a:t>
            </a:r>
            <a:endParaRPr lang="en-US" altLang="ko-KR" sz="2200" kern="0" spc="-100" dirty="0" smtClean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대표적인 기능은 무엇인가</a:t>
            </a:r>
            <a:r>
              <a:rPr lang="en-US" altLang="ko-KR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571036" y="3682913"/>
            <a:ext cx="2070195" cy="13238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6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03 ,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9571037" y="4963561"/>
            <a:ext cx="49915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200" dirty="0" smtClean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시연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71036" y="6214912"/>
            <a:ext cx="3535364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드디어 </a:t>
            </a:r>
            <a:endParaRPr lang="en-US" altLang="ko-KR" sz="2200" kern="0" spc="-100" dirty="0" smtClean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2200" kern="0" spc="-100" dirty="0" err="1" smtClean="0">
                <a:solidFill>
                  <a:srgbClr val="FFFFFF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noning</a:t>
            </a:r>
            <a:r>
              <a:rPr lang="ko-KR" altLang="en-US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보여드립니다</a:t>
            </a:r>
            <a:r>
              <a:rPr lang="en-US" altLang="ko-KR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643492" y="3682913"/>
            <a:ext cx="2070195" cy="13238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6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04 ,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3643513" y="4963561"/>
            <a:ext cx="49915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200" dirty="0" smtClean="0">
                <a:solidFill>
                  <a:srgbClr val="FFFFFF"/>
                </a:solidFill>
                <a:latin typeface="S-Core Dream 5 Medium" pitchFamily="34" charset="0"/>
              </a:rPr>
              <a:t>Q&amp;A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3643492" y="6214912"/>
            <a:ext cx="3272908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지금까지 받았던 질문과</a:t>
            </a:r>
            <a:endParaRPr lang="en-US" altLang="ko-KR" sz="2200" kern="0" spc="-100" dirty="0" smtClean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200" kern="0" spc="-100" dirty="0" err="1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예상질문</a:t>
            </a:r>
            <a:r>
              <a:rPr lang="en-US" altLang="ko-KR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r>
              <a:rPr lang="ko-KR" altLang="en-US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그리고 이에 대한 답변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314530" y="4632867"/>
            <a:ext cx="15004220" cy="85194"/>
            <a:chOff x="1314530" y="4632867"/>
            <a:chExt cx="15004220" cy="851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530" y="4632867"/>
              <a:ext cx="15004220" cy="851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23900"/>
            <a:ext cx="9982200" cy="54494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2400" y="4418446"/>
            <a:ext cx="9982201" cy="54494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2000" y="1181100"/>
            <a:ext cx="9982200" cy="2851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Q3. 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정치</a:t>
            </a:r>
            <a:r>
              <a:rPr lang="en-US" altLang="ko-KR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성별 등 위험한 주제들은 </a:t>
            </a:r>
            <a:endParaRPr lang="en-US" altLang="ko-KR" sz="4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어떻게 할 것인가요</a:t>
            </a:r>
            <a:r>
              <a:rPr lang="en-US" altLang="ko-KR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??</a:t>
            </a:r>
            <a:endParaRPr lang="ko-KR" altLang="en-US" sz="4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3367E8-8357-E265-95D3-640840BFE267}"/>
              </a:ext>
            </a:extLst>
          </p:cNvPr>
          <p:cNvSpPr txBox="1"/>
          <p:nvPr/>
        </p:nvSpPr>
        <p:spPr>
          <a:xfrm>
            <a:off x="7924800" y="4515851"/>
            <a:ext cx="9829800" cy="398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A3. </a:t>
            </a:r>
            <a:endParaRPr lang="en-US" altLang="ko-KR" sz="4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글 작성시에 주의 문구를 두어 사용자에게 해당 주제에 대해 글을 작성하지 말 것을 고지하고 있으며</a:t>
            </a:r>
            <a:r>
              <a:rPr lang="en-US" altLang="ko-KR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32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작성된 글은 모두 </a:t>
            </a:r>
            <a:r>
              <a:rPr lang="en-US" altLang="ko-KR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저장되므로 </a:t>
            </a:r>
            <a:endParaRPr lang="en-US" altLang="ko-KR" sz="32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글을 삭제하더라도 검토 후 제재하도록 하겠습니다</a:t>
            </a:r>
            <a:r>
              <a:rPr lang="en-US" altLang="ko-KR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43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23900"/>
            <a:ext cx="9982200" cy="54494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2400" y="4418446"/>
            <a:ext cx="9982201" cy="54494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2000" y="1181100"/>
            <a:ext cx="9982200" cy="192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Q4. 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논쟁의 주제는 누가 선정하나요</a:t>
            </a:r>
            <a:r>
              <a:rPr lang="en-US" altLang="ko-KR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7064F8-E70C-E88F-E832-C027BF88C933}"/>
              </a:ext>
            </a:extLst>
          </p:cNvPr>
          <p:cNvSpPr txBox="1"/>
          <p:nvPr/>
        </p:nvSpPr>
        <p:spPr>
          <a:xfrm>
            <a:off x="8077200" y="4876291"/>
            <a:ext cx="9829800" cy="350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A4. </a:t>
            </a:r>
            <a:endParaRPr lang="en-US" altLang="ko-KR" sz="4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논잉은</a:t>
            </a:r>
            <a:r>
              <a:rPr lang="ko-KR" altLang="en-US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유저가 만들어가는 공간입니다</a:t>
            </a:r>
            <a:r>
              <a:rPr lang="en-US" altLang="ko-KR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논쟁의 주제 선정</a:t>
            </a:r>
            <a:r>
              <a:rPr lang="en-US" altLang="ko-KR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참여</a:t>
            </a:r>
            <a:r>
              <a:rPr lang="en-US" altLang="ko-KR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모두 사용자에게 맡길 예정입니다</a:t>
            </a:r>
            <a:r>
              <a:rPr lang="en-US" altLang="ko-KR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(</a:t>
            </a:r>
            <a:r>
              <a:rPr lang="ko-KR" altLang="en-US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저희도 하나의 유저이죠</a:t>
            </a:r>
            <a:r>
              <a:rPr lang="en-US" altLang="ko-KR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366782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23900"/>
            <a:ext cx="9982200" cy="54494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2400" y="4418446"/>
            <a:ext cx="9982201" cy="54494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2000" y="1181100"/>
            <a:ext cx="9982200" cy="2851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Q5. 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실시간 음성채팅에서 발언자가 누구인지 확인이 가능해야 되지 않을까요</a:t>
            </a:r>
            <a:r>
              <a:rPr lang="en-US" altLang="ko-KR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r>
              <a:rPr lang="ko-KR" altLang="en-US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D7D02B-B7F4-66A3-7732-7396E1B89D85}"/>
              </a:ext>
            </a:extLst>
          </p:cNvPr>
          <p:cNvSpPr txBox="1"/>
          <p:nvPr/>
        </p:nvSpPr>
        <p:spPr>
          <a:xfrm>
            <a:off x="7954108" y="4691561"/>
            <a:ext cx="98298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A5. </a:t>
            </a:r>
            <a:endParaRPr lang="en-US" altLang="ko-KR" sz="4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저희도 그렇게 </a:t>
            </a:r>
            <a:r>
              <a:rPr lang="ko-KR" altLang="en-US" sz="4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생각</a:t>
            </a:r>
            <a:r>
              <a:rPr lang="ko-KR" altLang="en-US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합</a:t>
            </a:r>
            <a:r>
              <a:rPr lang="ko-KR" altLang="en-US" sz="40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니다</a:t>
            </a:r>
            <a:r>
              <a:rPr lang="en-US" altLang="ko-KR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설계 당시 고려된 부분이며 </a:t>
            </a:r>
            <a:endParaRPr lang="en-US" altLang="ko-KR" sz="4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중인 기능입니다</a:t>
            </a:r>
            <a:r>
              <a:rPr lang="en-US" altLang="ko-KR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62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23900"/>
            <a:ext cx="9982200" cy="54494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2400" y="4418446"/>
            <a:ext cx="9982201" cy="54494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2000" y="1181100"/>
            <a:ext cx="9982200" cy="192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Q6. 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실시간 음성 채팅은 몇 명이 가능한가요</a:t>
            </a:r>
            <a:r>
              <a:rPr lang="en-US" altLang="ko-KR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D7D02B-B7F4-66A3-7732-7396E1B89D85}"/>
              </a:ext>
            </a:extLst>
          </p:cNvPr>
          <p:cNvSpPr txBox="1"/>
          <p:nvPr/>
        </p:nvSpPr>
        <p:spPr>
          <a:xfrm>
            <a:off x="7954108" y="4640329"/>
            <a:ext cx="9829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A6. </a:t>
            </a:r>
            <a:endParaRPr lang="en-US" altLang="ko-KR" sz="4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Mediasoup</a:t>
            </a:r>
            <a:r>
              <a:rPr lang="ko-KR" altLang="en-US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문서에 따르면 </a:t>
            </a:r>
            <a:r>
              <a:rPr lang="en-US" altLang="ko-KR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CPU</a:t>
            </a:r>
            <a:r>
              <a:rPr lang="ko-KR" altLang="en-US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성능에 따라 달라진다 합니다</a:t>
            </a:r>
            <a:r>
              <a:rPr lang="en-US" altLang="ko-KR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3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약 </a:t>
            </a:r>
            <a:r>
              <a:rPr lang="en-US" altLang="ko-KR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500</a:t>
            </a:r>
            <a:r>
              <a:rPr lang="ko-KR" altLang="en-US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이상의</a:t>
            </a:r>
            <a:r>
              <a:rPr lang="en-US" altLang="ko-KR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consumer</a:t>
            </a:r>
            <a:r>
              <a:rPr lang="ko-KR" altLang="en-US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가질 수 있으므로 계산해본 </a:t>
            </a:r>
            <a:r>
              <a:rPr lang="ko-KR" altLang="en-US" sz="3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결과</a:t>
            </a:r>
            <a:r>
              <a:rPr lang="en-US" altLang="ko-KR" sz="3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3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3200" dirty="0" smtClean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단일 </a:t>
            </a:r>
            <a:r>
              <a:rPr lang="ko-KR" altLang="en-US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 기준 약 </a:t>
            </a:r>
            <a:r>
              <a:rPr lang="en-US" altLang="ko-KR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22</a:t>
            </a:r>
            <a:r>
              <a:rPr lang="ko-KR" altLang="en-US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 이상이 가능합니다</a:t>
            </a:r>
            <a:r>
              <a:rPr lang="en-US" altLang="ko-KR" sz="3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30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23900"/>
            <a:ext cx="9982200" cy="54494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2400" y="4418446"/>
            <a:ext cx="9982201" cy="54494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2000" y="1181100"/>
            <a:ext cx="9982200" cy="192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Q7. 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플레이 스토어에 어플 등록 하셨나요</a:t>
            </a:r>
            <a:r>
              <a:rPr lang="en-US" altLang="ko-KR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D7D02B-B7F4-66A3-7732-7396E1B89D85}"/>
              </a:ext>
            </a:extLst>
          </p:cNvPr>
          <p:cNvSpPr txBox="1"/>
          <p:nvPr/>
        </p:nvSpPr>
        <p:spPr>
          <a:xfrm>
            <a:off x="8077200" y="4686300"/>
            <a:ext cx="9829800" cy="350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A7. 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서버의 유효기간 때문에 </a:t>
            </a:r>
            <a:endParaRPr lang="en-US" altLang="ko-KR" sz="3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유저가 실제로 사용할 수 있는 기간이 짧아 </a:t>
            </a:r>
            <a:endParaRPr lang="en-US" altLang="ko-KR" sz="3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플레이 스토어에 등록하지는 않았습니다</a:t>
            </a:r>
            <a:r>
              <a:rPr lang="en-US" altLang="ko-KR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82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25" y="723900"/>
            <a:ext cx="9982200" cy="54494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2400" y="4418446"/>
            <a:ext cx="9982201" cy="54494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9600" y="1181100"/>
            <a:ext cx="9982200" cy="192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Q8. 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사이버 </a:t>
            </a:r>
            <a:r>
              <a:rPr lang="ko-KR" altLang="en-US" sz="4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불링의</a:t>
            </a:r>
            <a:r>
              <a:rPr lang="ko-KR" altLang="en-US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공간으로 활용되면 어떡하죠</a:t>
            </a:r>
            <a:r>
              <a:rPr lang="en-US" altLang="ko-KR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D7D02B-B7F4-66A3-7732-7396E1B89D85}"/>
              </a:ext>
            </a:extLst>
          </p:cNvPr>
          <p:cNvSpPr txBox="1"/>
          <p:nvPr/>
        </p:nvSpPr>
        <p:spPr>
          <a:xfrm>
            <a:off x="7924800" y="4759175"/>
            <a:ext cx="9829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A8. </a:t>
            </a:r>
            <a:endParaRPr lang="en-US" altLang="ko-KR" sz="4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저희는 게시글 및 댓글 등을 삭제 하더라도 </a:t>
            </a:r>
            <a:endParaRPr lang="en-US" altLang="ko-KR" sz="3600" dirty="0" smtClean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데이터를 남겨두어 </a:t>
            </a:r>
            <a:r>
              <a:rPr lang="ko-KR" altLang="en-US" sz="3600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추후 </a:t>
            </a:r>
            <a:r>
              <a:rPr lang="ko-KR" altLang="en-US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문제가 발생하였을 때 적극적으로 협조하려 합니다</a:t>
            </a:r>
            <a:r>
              <a:rPr lang="en-US" altLang="ko-KR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14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95698" y="3376506"/>
            <a:ext cx="10494319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0" kern="0" spc="-4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감사합니다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043486" y="-6512175"/>
            <a:ext cx="12513254" cy="13024351"/>
            <a:chOff x="-4043486" y="-6512175"/>
            <a:chExt cx="12513254" cy="130243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20000">
              <a:off x="-4043486" y="-6512175"/>
              <a:ext cx="12513254" cy="130243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95238" y="3118912"/>
            <a:ext cx="11590747" cy="11590747"/>
            <a:chOff x="11295238" y="3118912"/>
            <a:chExt cx="11590747" cy="115907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95238" y="3118912"/>
              <a:ext cx="11590747" cy="115907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04491" y="5334579"/>
            <a:ext cx="4074945" cy="4074945"/>
            <a:chOff x="-1304491" y="5334579"/>
            <a:chExt cx="4074945" cy="40749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04491" y="5334579"/>
              <a:ext cx="4074945" cy="40749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52110" y="742315"/>
            <a:ext cx="3524351" cy="3524351"/>
            <a:chOff x="13952110" y="742315"/>
            <a:chExt cx="3524351" cy="35243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2110" y="742315"/>
              <a:ext cx="3524351" cy="3524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141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4C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38739" y="6733333"/>
            <a:ext cx="201615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4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01 ,</a:t>
            </a:r>
            <a:endParaRPr 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38739" y="7956838"/>
            <a:ext cx="49915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WHY?</a:t>
            </a:r>
            <a:endParaRPr 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1401" y="6733333"/>
            <a:ext cx="20701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400" dirty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02 ,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1401" y="7956838"/>
            <a:ext cx="49915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WHAT?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00088" y="6733333"/>
            <a:ext cx="20701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400" dirty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03 ,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00088" y="7956838"/>
            <a:ext cx="49915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kern="0" spc="-100" dirty="0" smtClean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시연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06720" y="6733333"/>
            <a:ext cx="20701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400" dirty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04 ,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06720" y="7956838"/>
            <a:ext cx="49915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 smtClean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Q&amp;A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751324" y="7626144"/>
            <a:ext cx="12441147" cy="85194"/>
            <a:chOff x="2751324" y="7626144"/>
            <a:chExt cx="12441147" cy="85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1324" y="7626144"/>
              <a:ext cx="12441147" cy="8519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8200" y="2476500"/>
            <a:ext cx="9000813" cy="25440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400" dirty="0">
                <a:solidFill>
                  <a:srgbClr val="FFFFFF"/>
                </a:solidFill>
                <a:latin typeface="S-Core Dream 7 ExtraBold" pitchFamily="34" charset="0"/>
                <a:cs typeface="S-Core Dream 7 ExtraBold" pitchFamily="34" charset="0"/>
              </a:rPr>
              <a:t>WHY?</a:t>
            </a:r>
            <a:endParaRPr lang="en-US" dirty="0"/>
          </a:p>
        </p:txBody>
      </p:sp>
      <p:sp>
        <p:nvSpPr>
          <p:cNvPr id="16" name="Object 15"/>
          <p:cNvSpPr txBox="1"/>
          <p:nvPr/>
        </p:nvSpPr>
        <p:spPr>
          <a:xfrm>
            <a:off x="6065615" y="5059859"/>
            <a:ext cx="6154492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2200" kern="0" spc="-100" dirty="0" err="1" smtClean="0">
                <a:solidFill>
                  <a:srgbClr val="FFFFFF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noning</a:t>
            </a:r>
            <a:r>
              <a:rPr lang="ko-KR" altLang="en-US" sz="2200" kern="0" spc="-10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</a:t>
            </a:r>
            <a:r>
              <a:rPr lang="ko-KR" altLang="en-US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무엇을 위해 만들어졌는가</a:t>
            </a:r>
            <a:r>
              <a:rPr lang="en-US" altLang="ko-KR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  <a:p>
            <a:pPr algn="ctr"/>
            <a:r>
              <a:rPr lang="en-US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UCC</a:t>
            </a:r>
            <a:r>
              <a:rPr lang="ko-KR" altLang="en-US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직접 보여드립니다</a:t>
            </a:r>
            <a:r>
              <a:rPr lang="en-US" altLang="ko-KR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Object 2"/>
          <p:cNvSpPr txBox="1"/>
          <p:nvPr/>
        </p:nvSpPr>
        <p:spPr>
          <a:xfrm>
            <a:off x="732981" y="553476"/>
            <a:ext cx="155714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noning</a:t>
            </a:r>
            <a:endParaRPr lang="en-US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3784833" y="6641676"/>
            <a:ext cx="2267917" cy="2115778"/>
            <a:chOff x="7327458" y="5180952"/>
            <a:chExt cx="2715929" cy="27159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7458" y="5180952"/>
              <a:ext cx="2715929" cy="2715929"/>
            </a:xfrm>
            <a:prstGeom prst="rect">
              <a:avLst/>
            </a:prstGeom>
          </p:spPr>
        </p:pic>
      </p:grpSp>
      <p:sp>
        <p:nvSpPr>
          <p:cNvPr id="17" name="Object 3">
            <a:extLst>
              <a:ext uri="{FF2B5EF4-FFF2-40B4-BE49-F238E27FC236}">
                <a16:creationId xmlns:a16="http://schemas.microsoft.com/office/drawing/2014/main" id="{BA31A863-64B3-5EBC-096C-856CA7E39B10}"/>
              </a:ext>
            </a:extLst>
          </p:cNvPr>
          <p:cNvSpPr txBox="1"/>
          <p:nvPr/>
        </p:nvSpPr>
        <p:spPr>
          <a:xfrm>
            <a:off x="2914650" y="1313529"/>
            <a:ext cx="1245870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dirty="0">
                <a:latin typeface="세방고딕 Bold" panose="00000800000000000000" pitchFamily="2" charset="-127"/>
                <a:ea typeface="세방고딕 Bold" panose="00000800000000000000" pitchFamily="2" charset="-127"/>
              </a:rPr>
              <a:t>2022 TREND</a:t>
            </a:r>
            <a:r>
              <a:rPr lang="ko-KR" altLang="en-US" sz="8000" dirty="0">
                <a:latin typeface="세방고딕 Bold" panose="00000800000000000000" pitchFamily="2" charset="-127"/>
                <a:ea typeface="세방고딕 Bold" panose="00000800000000000000" pitchFamily="2" charset="-127"/>
              </a:rPr>
              <a:t> </a:t>
            </a:r>
            <a:r>
              <a:rPr lang="en-US" altLang="ko-KR" sz="8000" dirty="0">
                <a:latin typeface="세방고딕 Bold" panose="00000800000000000000" pitchFamily="2" charset="-127"/>
                <a:ea typeface="세방고딕 Bold" panose="00000800000000000000" pitchFamily="2" charset="-127"/>
              </a:rPr>
              <a:t>: </a:t>
            </a:r>
            <a:r>
              <a:rPr lang="en-US" sz="8000" dirty="0" err="1">
                <a:latin typeface="세방고딕 Bold" panose="00000800000000000000" pitchFamily="2" charset="-127"/>
                <a:ea typeface="세방고딕 Bold" panose="00000800000000000000" pitchFamily="2" charset="-127"/>
              </a:rPr>
              <a:t>ShortFun</a:t>
            </a:r>
            <a:endParaRPr lang="en-US" sz="8000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DD1E4B-3E65-3392-F2EA-DA185ACF07DB}"/>
              </a:ext>
            </a:extLst>
          </p:cNvPr>
          <p:cNvSpPr txBox="1"/>
          <p:nvPr/>
        </p:nvSpPr>
        <p:spPr>
          <a:xfrm>
            <a:off x="4139084" y="4076700"/>
            <a:ext cx="14157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473671-A498-F277-0209-188D508069C2}"/>
              </a:ext>
            </a:extLst>
          </p:cNvPr>
          <p:cNvSpPr txBox="1"/>
          <p:nvPr/>
        </p:nvSpPr>
        <p:spPr>
          <a:xfrm>
            <a:off x="12633757" y="4099098"/>
            <a:ext cx="14157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F1A701-AE8F-B44F-F468-9DE538388DD1}"/>
              </a:ext>
            </a:extLst>
          </p:cNvPr>
          <p:cNvSpPr txBox="1"/>
          <p:nvPr/>
        </p:nvSpPr>
        <p:spPr>
          <a:xfrm>
            <a:off x="7908948" y="4087548"/>
            <a:ext cx="26468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심심풀이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79A587-B9BF-D2E7-E464-71FF4E936FBB}"/>
              </a:ext>
            </a:extLst>
          </p:cNvPr>
          <p:cNvSpPr/>
          <p:nvPr/>
        </p:nvSpPr>
        <p:spPr>
          <a:xfrm>
            <a:off x="3305988" y="5286043"/>
            <a:ext cx="3181350" cy="381000"/>
          </a:xfrm>
          <a:prstGeom prst="roundRect">
            <a:avLst/>
          </a:prstGeom>
          <a:solidFill>
            <a:srgbClr val="53D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EE9E5E2-65C6-0013-E622-0CA206F1EC56}"/>
              </a:ext>
            </a:extLst>
          </p:cNvPr>
          <p:cNvSpPr/>
          <p:nvPr/>
        </p:nvSpPr>
        <p:spPr>
          <a:xfrm>
            <a:off x="7593622" y="5286043"/>
            <a:ext cx="3181350" cy="381000"/>
          </a:xfrm>
          <a:prstGeom prst="roundRect">
            <a:avLst/>
          </a:prstGeom>
          <a:solidFill>
            <a:srgbClr val="53D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8009EEE-F5D0-C091-A015-437B7F492D81}"/>
              </a:ext>
            </a:extLst>
          </p:cNvPr>
          <p:cNvSpPr/>
          <p:nvPr/>
        </p:nvSpPr>
        <p:spPr>
          <a:xfrm>
            <a:off x="11800661" y="5286043"/>
            <a:ext cx="3181350" cy="381000"/>
          </a:xfrm>
          <a:prstGeom prst="roundRect">
            <a:avLst/>
          </a:prstGeom>
          <a:solidFill>
            <a:srgbClr val="53D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2"/>
          <p:cNvSpPr txBox="1"/>
          <p:nvPr/>
        </p:nvSpPr>
        <p:spPr>
          <a:xfrm>
            <a:off x="732981" y="553476"/>
            <a:ext cx="155714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34CDC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noning</a:t>
            </a:r>
            <a:endParaRPr lang="en-US" sz="2400" dirty="0">
              <a:solidFill>
                <a:srgbClr val="34CDC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43" y="6641676"/>
            <a:ext cx="1806663" cy="22449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8" t="15106" r="34430" b="50920"/>
          <a:stretch/>
        </p:blipFill>
        <p:spPr>
          <a:xfrm>
            <a:off x="8058514" y="6560675"/>
            <a:ext cx="2251565" cy="232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9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-1" y="693634"/>
            <a:ext cx="18288001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500" kern="0" spc="-3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당면 논쟁을 아시나요</a:t>
            </a:r>
            <a:r>
              <a:rPr lang="en-US" altLang="ko-KR" sz="8500" kern="0" spc="-3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?</a:t>
            </a:r>
            <a:r>
              <a:rPr lang="en-US" sz="8500" kern="0" spc="-3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 </a:t>
            </a:r>
            <a:endParaRPr lang="en-US" sz="85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732981" y="553476"/>
            <a:ext cx="155714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34CDC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noning</a:t>
            </a:r>
            <a:endParaRPr lang="en-US" sz="2400" dirty="0">
              <a:solidFill>
                <a:srgbClr val="34CDC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5" b="6863"/>
          <a:stretch/>
        </p:blipFill>
        <p:spPr>
          <a:xfrm>
            <a:off x="3800526" y="2705100"/>
            <a:ext cx="10686945" cy="695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C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 txBox="1"/>
          <p:nvPr/>
        </p:nvSpPr>
        <p:spPr>
          <a:xfrm>
            <a:off x="732981" y="553476"/>
            <a:ext cx="155714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noning</a:t>
            </a:r>
            <a:endParaRPr lang="en-US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Object 14"/>
          <p:cNvSpPr txBox="1"/>
          <p:nvPr/>
        </p:nvSpPr>
        <p:spPr>
          <a:xfrm>
            <a:off x="4642450" y="3261090"/>
            <a:ext cx="9000813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1500" kern="0" spc="-400" dirty="0" smtClean="0">
                <a:solidFill>
                  <a:srgbClr val="FFFFFF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UCC</a:t>
            </a:r>
            <a:endParaRPr lang="en-US" sz="2000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40034" y="7810500"/>
            <a:ext cx="8205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https://</a:t>
            </a:r>
            <a:r>
              <a:rPr lang="en-US" altLang="ko-KR" sz="2400" dirty="0" smtClean="0">
                <a:solidFill>
                  <a:schemeClr val="bg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www.youtube.com/watch?v=vp1aSnqGTMU</a:t>
            </a:r>
            <a:endParaRPr lang="ko-KR" altLang="en-US" sz="2400" dirty="0">
              <a:solidFill>
                <a:schemeClr val="bg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57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77729" y="1262784"/>
            <a:ext cx="1653254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b="1" kern="0" spc="-300" dirty="0">
                <a:solidFill>
                  <a:srgbClr val="FF5A6E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SEBANG Gothic OTF Regular" pitchFamily="34" charset="0"/>
              </a:rPr>
              <a:t>NON</a:t>
            </a:r>
            <a:r>
              <a:rPr lang="en-US" sz="8000" b="1" kern="0" spc="-300" dirty="0">
                <a:solidFill>
                  <a:srgbClr val="34CDC4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SEBANG Gothic OTF Regular" pitchFamily="34" charset="0"/>
              </a:rPr>
              <a:t>ING</a:t>
            </a:r>
            <a:r>
              <a:rPr lang="en-US" sz="8000" b="1" kern="0" spc="-300" dirty="0">
                <a:solidFill>
                  <a:srgbClr val="34CDC4"/>
                </a:solidFill>
                <a:latin typeface="SEBANG Gothic OTF Regular" pitchFamily="34" charset="0"/>
                <a:cs typeface="SEBANG Gothic OTF Regular" pitchFamily="34" charset="0"/>
              </a:rPr>
              <a:t> </a:t>
            </a:r>
            <a:r>
              <a:rPr lang="en-US" sz="3600" b="1" kern="0" spc="-100" dirty="0">
                <a:solidFill>
                  <a:srgbClr val="393A40"/>
                </a:solidFill>
                <a:latin typeface="SEBANG Gothic OTF Regular" pitchFamily="34" charset="0"/>
                <a:cs typeface="SEBANG Gothic OTF Regular" pitchFamily="34" charset="0"/>
              </a:rPr>
              <a:t>: 논쟁을 멈추지마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524000" y="3256518"/>
            <a:ext cx="3600000" cy="3600000"/>
            <a:chOff x="1113933" y="3478759"/>
            <a:chExt cx="3309407" cy="33281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3933" y="3478759"/>
              <a:ext cx="3309407" cy="3328195"/>
            </a:xfrm>
            <a:prstGeom prst="rect">
              <a:avLst/>
            </a:prstGeom>
          </p:spPr>
        </p:pic>
      </p:grpSp>
      <p:sp>
        <p:nvSpPr>
          <p:cNvPr id="7" name="Object 2"/>
          <p:cNvSpPr txBox="1"/>
          <p:nvPr/>
        </p:nvSpPr>
        <p:spPr>
          <a:xfrm>
            <a:off x="732981" y="553476"/>
            <a:ext cx="155714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34CDC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noning</a:t>
            </a:r>
            <a:endParaRPr lang="en-US" sz="2400" dirty="0">
              <a:solidFill>
                <a:srgbClr val="34CDC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705600" y="3467100"/>
            <a:ext cx="9525001" cy="6148500"/>
            <a:chOff x="6400799" y="3715345"/>
            <a:chExt cx="9525001" cy="614850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6400800" y="5304763"/>
              <a:ext cx="9525000" cy="1295400"/>
            </a:xfrm>
            <a:prstGeom prst="roundRect">
              <a:avLst/>
            </a:prstGeom>
            <a:solidFill>
              <a:srgbClr val="FF5A6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4000" kern="0" spc="-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4 Regular" pitchFamily="34" charset="0"/>
                </a:rPr>
                <a:t>투표</a:t>
              </a:r>
              <a:r>
                <a:rPr lang="en-US" altLang="ko-KR" sz="4000" kern="0" spc="-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4 Regular" pitchFamily="34" charset="0"/>
                </a:rPr>
                <a:t>	</a:t>
              </a:r>
              <a:r>
                <a:rPr lang="ko-KR" altLang="en-US" sz="4000" kern="0" spc="-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4 Regular" pitchFamily="34" charset="0"/>
                </a:rPr>
                <a:t>분석</a:t>
              </a:r>
              <a:r>
                <a:rPr lang="en-US" altLang="ko-KR" sz="4000" kern="0" spc="-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4 Regular" pitchFamily="34" charset="0"/>
                </a:rPr>
                <a:t>	</a:t>
              </a:r>
              <a:r>
                <a:rPr lang="ko-KR" altLang="en-US" sz="4000" kern="0" spc="-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4 Regular" pitchFamily="34" charset="0"/>
                </a:rPr>
                <a:t>댓글</a:t>
              </a:r>
              <a:r>
                <a:rPr lang="en-US" altLang="ko-KR" sz="4000" kern="0" spc="-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4 Regular" pitchFamily="34" charset="0"/>
                </a:rPr>
                <a:t>	</a:t>
              </a:r>
              <a:r>
                <a:rPr lang="ko-KR" altLang="en-US" sz="4000" kern="0" spc="-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4 Regular" pitchFamily="34" charset="0"/>
                </a:rPr>
                <a:t>실시간</a:t>
              </a:r>
              <a:r>
                <a:rPr lang="en-US" altLang="ko-KR" sz="4000" kern="0" spc="-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4 Regular" pitchFamily="34" charset="0"/>
                </a:rPr>
                <a:t> </a:t>
              </a:r>
              <a:r>
                <a:rPr lang="ko-KR" altLang="en-US" sz="4000" kern="0" spc="-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S-Core Dream 4 Regular" pitchFamily="34" charset="0"/>
                </a:rPr>
                <a:t>음성채팅 </a:t>
              </a:r>
              <a:endParaRPr lang="en-US" altLang="ko-KR" sz="4000" kern="0" spc="-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endParaRPr>
            </a:p>
          </p:txBody>
        </p:sp>
        <p:sp>
          <p:nvSpPr>
            <p:cNvPr id="9" name="Object 4"/>
            <p:cNvSpPr txBox="1"/>
            <p:nvPr/>
          </p:nvSpPr>
          <p:spPr>
            <a:xfrm>
              <a:off x="6400799" y="3715345"/>
              <a:ext cx="9525001" cy="11079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4800" kern="0" spc="-200" dirty="0">
                  <a:solidFill>
                    <a:srgbClr val="393A40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4 Regular" pitchFamily="34" charset="0"/>
                </a:rPr>
                <a:t>논쟁</a:t>
              </a:r>
              <a:r>
                <a:rPr lang="en-US" sz="4800" kern="0" spc="-200" dirty="0">
                  <a:solidFill>
                    <a:srgbClr val="393A40"/>
                  </a:solidFill>
                  <a:latin typeface="S-Core Dream 4 Regular" pitchFamily="34" charset="0"/>
                  <a:cs typeface="S-Core Dream 4 Regular" pitchFamily="34" charset="0"/>
                </a:rPr>
                <a:t>할 </a:t>
              </a:r>
              <a:r>
                <a:rPr lang="en-US" sz="4800" kern="0" spc="-200" dirty="0">
                  <a:solidFill>
                    <a:srgbClr val="FF5A6E"/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  <a:cs typeface="S-Core Dream 5 Medium" pitchFamily="34" charset="0"/>
                </a:rPr>
                <a:t>NON</a:t>
              </a:r>
              <a:r>
                <a:rPr lang="en-US" sz="4800" kern="0" spc="-200" dirty="0">
                  <a:solidFill>
                    <a:srgbClr val="FF5A6E"/>
                  </a:solidFill>
                  <a:latin typeface="S-Core Dream 5 Medium" pitchFamily="34" charset="0"/>
                  <a:cs typeface="S-Core Dream 5 Medium" pitchFamily="34" charset="0"/>
                </a:rPr>
                <a:t> </a:t>
              </a:r>
              <a:r>
                <a:rPr lang="en-US" sz="4800" kern="0" spc="-200" dirty="0">
                  <a:solidFill>
                    <a:srgbClr val="393A40"/>
                  </a:solidFill>
                  <a:latin typeface="S-Core Dream 4 Regular" pitchFamily="34" charset="0"/>
                  <a:cs typeface="S-Core Dream 4 Regular" pitchFamily="34" charset="0"/>
                </a:rPr>
                <a:t>+ </a:t>
              </a:r>
              <a:r>
                <a:rPr lang="en-US" sz="4800" kern="0" spc="-200" dirty="0" err="1">
                  <a:solidFill>
                    <a:srgbClr val="393A40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4 Regular" pitchFamily="34" charset="0"/>
                </a:rPr>
                <a:t>계속</a:t>
              </a:r>
              <a:r>
                <a:rPr lang="en-US" sz="4800" kern="0" spc="-200" dirty="0" err="1">
                  <a:solidFill>
                    <a:srgbClr val="393A40"/>
                  </a:solidFill>
                  <a:latin typeface="S-Core Dream 4 Regular" pitchFamily="34" charset="0"/>
                  <a:cs typeface="S-Core Dream 4 Regular" pitchFamily="34" charset="0"/>
                </a:rPr>
                <a:t>할</a:t>
              </a:r>
              <a:r>
                <a:rPr lang="en-US" sz="4800" kern="0" spc="-200" dirty="0">
                  <a:solidFill>
                    <a:srgbClr val="393A40"/>
                  </a:solidFill>
                  <a:latin typeface="S-Core Dream 4 Regular" pitchFamily="34" charset="0"/>
                  <a:cs typeface="S-Core Dream 4 Regular" pitchFamily="34" charset="0"/>
                </a:rPr>
                <a:t> </a:t>
              </a:r>
              <a:r>
                <a:rPr lang="en-US" sz="4800" kern="0" spc="-200" dirty="0" smtClean="0">
                  <a:solidFill>
                    <a:srgbClr val="34CDC4"/>
                  </a:solidFill>
                  <a:latin typeface="S-Core Dream 7 ExtraBold" pitchFamily="34" charset="0"/>
                  <a:cs typeface="S-Core Dream 7 ExtraBold" pitchFamily="34" charset="0"/>
                </a:rPr>
                <a:t>ING</a:t>
              </a:r>
              <a:endParaRPr lang="en-US" sz="4000" kern="0" spc="-200" dirty="0">
                <a:solidFill>
                  <a:srgbClr val="393A40"/>
                </a:solidFill>
                <a:latin typeface="S-Core Dream 6 Bold" pitchFamily="34" charset="0"/>
                <a:cs typeface="S-Core Dream 6 Bold" pitchFamily="34" charset="0"/>
              </a:endParaRPr>
            </a:p>
            <a:p>
              <a:pPr algn="ctr"/>
              <a:endParaRPr lang="en-US" dirty="0"/>
            </a:p>
          </p:txBody>
        </p:sp>
        <p:sp>
          <p:nvSpPr>
            <p:cNvPr id="8" name="오른쪽 화살표 7"/>
            <p:cNvSpPr/>
            <p:nvPr/>
          </p:nvSpPr>
          <p:spPr>
            <a:xfrm rot="5400000">
              <a:off x="10726965" y="6838066"/>
              <a:ext cx="872670" cy="1218514"/>
            </a:xfrm>
            <a:prstGeom prst="rightArrow">
              <a:avLst/>
            </a:prstGeom>
            <a:solidFill>
              <a:srgbClr val="34C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29400" y="8047963"/>
              <a:ext cx="90678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600" dirty="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상대방을 설득하는</a:t>
              </a:r>
              <a:r>
                <a:rPr lang="ko-KR" altLang="en-US" sz="4800" dirty="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4800" kern="0" spc="-200" dirty="0" err="1" smtClean="0">
                  <a:solidFill>
                    <a:srgbClr val="393A4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본격</a:t>
              </a:r>
              <a:r>
                <a:rPr lang="en-US" altLang="ko-KR" sz="4800" kern="0" spc="-200" dirty="0" smtClean="0">
                  <a:solidFill>
                    <a:srgbClr val="393A4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 </a:t>
              </a:r>
              <a:r>
                <a:rPr lang="en-US" altLang="ko-KR" sz="4800" kern="0" spc="-200" dirty="0" err="1">
                  <a:solidFill>
                    <a:srgbClr val="393A4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편가르기</a:t>
              </a:r>
              <a:r>
                <a:rPr lang="en-US" altLang="ko-KR" sz="4800" kern="0" spc="-200" dirty="0">
                  <a:solidFill>
                    <a:srgbClr val="393A4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 </a:t>
              </a:r>
              <a:r>
                <a:rPr lang="en-US" altLang="ko-KR" sz="4800" kern="0" spc="-200" dirty="0" err="1" smtClean="0">
                  <a:solidFill>
                    <a:srgbClr val="393A4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S-Core Dream 6 Bold" pitchFamily="34" charset="0"/>
                </a:rPr>
                <a:t>어플</a:t>
              </a:r>
              <a:endParaRPr lang="en-US" altLang="ko-KR" sz="5400" kern="0" spc="-200" dirty="0">
                <a:solidFill>
                  <a:srgbClr val="393A4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endParaRPr>
            </a:p>
            <a:p>
              <a:pPr algn="ctr"/>
              <a:endParaRPr lang="ko-KR" altLang="en-US" sz="4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44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4C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238739" y="6733333"/>
            <a:ext cx="102857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400" dirty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01 ,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38739" y="7956838"/>
            <a:ext cx="49915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WHY?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1401" y="6733333"/>
            <a:ext cx="20701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4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02 ,</a:t>
            </a:r>
            <a:endParaRPr 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1401" y="7956838"/>
            <a:ext cx="49915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WHAT?</a:t>
            </a:r>
            <a:endParaRPr 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00088" y="6733333"/>
            <a:ext cx="20701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400" dirty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03 ,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00088" y="7956838"/>
            <a:ext cx="49915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kern="0" spc="-100" dirty="0" smtClean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시연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06720" y="6733333"/>
            <a:ext cx="20701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400" dirty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04 ,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06720" y="7956838"/>
            <a:ext cx="49915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 smtClean="0">
                <a:solidFill>
                  <a:schemeClr val="bg1">
                    <a:alpha val="7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Q&amp;A</a:t>
            </a:r>
            <a:endParaRPr lang="en-US" dirty="0">
              <a:solidFill>
                <a:schemeClr val="bg1">
                  <a:alpha val="7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751324" y="7626144"/>
            <a:ext cx="12441147" cy="85194"/>
            <a:chOff x="2751324" y="7626144"/>
            <a:chExt cx="12441147" cy="85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1324" y="7626144"/>
              <a:ext cx="12441147" cy="8519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642455" y="2373790"/>
            <a:ext cx="9000813" cy="25440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400" dirty="0">
                <a:solidFill>
                  <a:srgbClr val="FFFFFF"/>
                </a:solidFill>
                <a:latin typeface="S-Core Dream 7 ExtraBold" pitchFamily="34" charset="0"/>
                <a:cs typeface="S-Core Dream 7 ExtraBold" pitchFamily="34" charset="0"/>
              </a:rPr>
              <a:t>WHAT?</a:t>
            </a:r>
            <a:endParaRPr lang="en-US" dirty="0"/>
          </a:p>
        </p:txBody>
      </p:sp>
      <p:sp>
        <p:nvSpPr>
          <p:cNvPr id="16" name="Object 15"/>
          <p:cNvSpPr txBox="1"/>
          <p:nvPr/>
        </p:nvSpPr>
        <p:spPr>
          <a:xfrm>
            <a:off x="6065615" y="5155676"/>
            <a:ext cx="6154492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2200" kern="0" spc="-100" dirty="0" err="1" smtClean="0">
                <a:solidFill>
                  <a:srgbClr val="FFFFFF"/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noning</a:t>
            </a:r>
            <a:r>
              <a:rPr lang="ko-KR" altLang="en-US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대표적인 기능은 무엇인가</a:t>
            </a:r>
            <a:r>
              <a:rPr lang="en-US" altLang="ko-KR" sz="2200" kern="0" spc="-10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Object 2"/>
          <p:cNvSpPr txBox="1"/>
          <p:nvPr/>
        </p:nvSpPr>
        <p:spPr>
          <a:xfrm>
            <a:off x="732981" y="553476"/>
            <a:ext cx="155714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noning</a:t>
            </a:r>
            <a:endParaRPr lang="en-US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 txBox="1"/>
          <p:nvPr/>
        </p:nvSpPr>
        <p:spPr>
          <a:xfrm>
            <a:off x="15025" y="707977"/>
            <a:ext cx="182880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3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논쟁 </a:t>
            </a:r>
            <a:r>
              <a:rPr lang="ko-KR" altLang="en-US" sz="6000" kern="0" spc="-3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게시글</a:t>
            </a:r>
            <a:endParaRPr lang="en-US" sz="6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Object 2"/>
          <p:cNvSpPr txBox="1"/>
          <p:nvPr/>
        </p:nvSpPr>
        <p:spPr>
          <a:xfrm>
            <a:off x="732981" y="553476"/>
            <a:ext cx="155714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34CDC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4 Regular" pitchFamily="34" charset="0"/>
              </a:rPr>
              <a:t>noning</a:t>
            </a:r>
            <a:endParaRPr lang="en-US" sz="2400" dirty="0">
              <a:solidFill>
                <a:srgbClr val="34CDC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1100" y="724208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등록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057400" y="3980079"/>
            <a:ext cx="2880000" cy="2880000"/>
          </a:xfrm>
          <a:prstGeom prst="ellipse">
            <a:avLst/>
          </a:prstGeom>
          <a:noFill/>
          <a:ln w="127000">
            <a:solidFill>
              <a:srgbClr val="FF5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003515" y="722738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투표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439815" y="3965379"/>
            <a:ext cx="2880000" cy="2880000"/>
          </a:xfrm>
          <a:prstGeom prst="ellipse">
            <a:avLst/>
          </a:prstGeom>
          <a:noFill/>
          <a:ln w="127000">
            <a:solidFill>
              <a:srgbClr val="FF5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322238" y="2945964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찜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898646" y="5252998"/>
            <a:ext cx="2599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실시간 </a:t>
            </a:r>
            <a:endParaRPr lang="en-US" altLang="ko-KR" sz="36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3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음성 채팅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898646" y="8114025"/>
            <a:ext cx="2717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댓글</a:t>
            </a:r>
            <a:r>
              <a:rPr lang="en-US" altLang="ko-KR" sz="3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3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분석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848" y="4455412"/>
            <a:ext cx="1899934" cy="189993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42" y="4417312"/>
            <a:ext cx="1622983" cy="189993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2882540" y="2324100"/>
            <a:ext cx="1905215" cy="1890061"/>
          </a:xfrm>
          <a:prstGeom prst="ellipse">
            <a:avLst/>
          </a:prstGeom>
          <a:noFill/>
          <a:ln w="127000">
            <a:solidFill>
              <a:srgbClr val="FF5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2882540" y="4908131"/>
            <a:ext cx="1905215" cy="1890061"/>
          </a:xfrm>
          <a:prstGeom prst="ellipse">
            <a:avLst/>
          </a:prstGeom>
          <a:noFill/>
          <a:ln w="127000">
            <a:solidFill>
              <a:srgbClr val="FF5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2882540" y="7492162"/>
            <a:ext cx="1905215" cy="1890061"/>
          </a:xfrm>
          <a:prstGeom prst="ellipse">
            <a:avLst/>
          </a:prstGeom>
          <a:noFill/>
          <a:ln w="127000">
            <a:solidFill>
              <a:srgbClr val="FF5A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062" y="7956082"/>
            <a:ext cx="1197148" cy="96221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014" y="5273159"/>
            <a:ext cx="1221247" cy="120906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058" y="2576913"/>
            <a:ext cx="1209196" cy="1612261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5449321" y="5073782"/>
            <a:ext cx="1600200" cy="586993"/>
          </a:xfrm>
          <a:prstGeom prst="rightArrow">
            <a:avLst/>
          </a:prstGeom>
          <a:solidFill>
            <a:srgbClr val="34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 rot="19768010">
            <a:off x="10567713" y="3724700"/>
            <a:ext cx="1953671" cy="586993"/>
          </a:xfrm>
          <a:prstGeom prst="rightArrow">
            <a:avLst/>
          </a:prstGeom>
          <a:solidFill>
            <a:srgbClr val="34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10940086" y="5584192"/>
            <a:ext cx="1600200" cy="586993"/>
          </a:xfrm>
          <a:prstGeom prst="rightArrow">
            <a:avLst/>
          </a:prstGeom>
          <a:solidFill>
            <a:srgbClr val="34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 rot="1887704">
            <a:off x="10711257" y="7588115"/>
            <a:ext cx="1885565" cy="586993"/>
          </a:xfrm>
          <a:prstGeom prst="rightArrow">
            <a:avLst/>
          </a:prstGeom>
          <a:solidFill>
            <a:srgbClr val="34C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42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1995</TotalTime>
  <Words>579</Words>
  <Application>Microsoft Office PowerPoint</Application>
  <PresentationFormat>사용자 지정</PresentationFormat>
  <Paragraphs>163</Paragraphs>
  <Slides>26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1" baseType="lpstr">
      <vt:lpstr>?? ??</vt:lpstr>
      <vt:lpstr>S-Core Dream 4 Regular</vt:lpstr>
      <vt:lpstr>S-Core Dream 5 Medium</vt:lpstr>
      <vt:lpstr>S-Core Dream 6 Bold</vt:lpstr>
      <vt:lpstr>S-Core Dream 7 ExtraBold</vt:lpstr>
      <vt:lpstr>SEBANG Gothic OTF Regular</vt:lpstr>
      <vt:lpstr>맑은 고딕</vt:lpstr>
      <vt:lpstr>세방고딕 Bold</vt:lpstr>
      <vt:lpstr>세방고딕 Regular</vt:lpstr>
      <vt:lpstr>에스코어 드림 4 Regular</vt:lpstr>
      <vt:lpstr>에스코어 드림 5 Medium</vt:lpstr>
      <vt:lpstr>에스코어 드림 6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305</cp:revision>
  <dcterms:created xsi:type="dcterms:W3CDTF">2022-07-30T17:07:35Z</dcterms:created>
  <dcterms:modified xsi:type="dcterms:W3CDTF">2022-08-19T02:24:57Z</dcterms:modified>
</cp:coreProperties>
</file>